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43"/>
  </p:notesMasterIdLst>
  <p:sldIdLst>
    <p:sldId id="256" r:id="rId5"/>
    <p:sldId id="257" r:id="rId6"/>
    <p:sldId id="295" r:id="rId7"/>
    <p:sldId id="258" r:id="rId8"/>
    <p:sldId id="296" r:id="rId9"/>
    <p:sldId id="297" r:id="rId10"/>
    <p:sldId id="299" r:id="rId11"/>
    <p:sldId id="300" r:id="rId12"/>
    <p:sldId id="301" r:id="rId13"/>
    <p:sldId id="302" r:id="rId14"/>
    <p:sldId id="304" r:id="rId15"/>
    <p:sldId id="303" r:id="rId16"/>
    <p:sldId id="305" r:id="rId17"/>
    <p:sldId id="260" r:id="rId18"/>
    <p:sldId id="261" r:id="rId19"/>
    <p:sldId id="262" r:id="rId20"/>
    <p:sldId id="263" r:id="rId21"/>
    <p:sldId id="264" r:id="rId22"/>
    <p:sldId id="298" r:id="rId23"/>
    <p:sldId id="306" r:id="rId24"/>
    <p:sldId id="307" r:id="rId25"/>
    <p:sldId id="308" r:id="rId26"/>
    <p:sldId id="311" r:id="rId27"/>
    <p:sldId id="313" r:id="rId28"/>
    <p:sldId id="315" r:id="rId29"/>
    <p:sldId id="317" r:id="rId30"/>
    <p:sldId id="318" r:id="rId31"/>
    <p:sldId id="314" r:id="rId32"/>
    <p:sldId id="319" r:id="rId33"/>
    <p:sldId id="324" r:id="rId34"/>
    <p:sldId id="326" r:id="rId35"/>
    <p:sldId id="325" r:id="rId36"/>
    <p:sldId id="322" r:id="rId37"/>
    <p:sldId id="323" r:id="rId38"/>
    <p:sldId id="320" r:id="rId39"/>
    <p:sldId id="312" r:id="rId40"/>
    <p:sldId id="266" r:id="rId41"/>
    <p:sldId id="321" r:id="rId42"/>
  </p:sldIdLst>
  <p:sldSz cx="9144000" cy="5143500" type="screen16x9"/>
  <p:notesSz cx="6858000" cy="9144000"/>
  <p:embeddedFontLst>
    <p:embeddedFont>
      <p:font typeface="Arya" panose="020B0604020202020204" charset="0"/>
      <p:regular r:id="rId44"/>
      <p:bold r:id="rId45"/>
    </p:embeddedFont>
    <p:embeddedFont>
      <p:font typeface="Bebas Neue" panose="020B0606020202050201" pitchFamily="34" charset="0"/>
      <p:regular r:id="rId46"/>
    </p:embeddedFont>
    <p:embeddedFont>
      <p:font typeface="Calibri" panose="020F0502020204030204" pitchFamily="34" charset="0"/>
      <p:regular r:id="rId47"/>
      <p:bold r:id="rId48"/>
      <p:italic r:id="rId49"/>
      <p:boldItalic r:id="rId50"/>
    </p:embeddedFont>
    <p:embeddedFont>
      <p:font typeface="Cambria Math" panose="02040503050406030204" pitchFamily="18" charset="0"/>
      <p:regular r:id="rId51"/>
    </p:embeddedFont>
    <p:embeddedFont>
      <p:font typeface="Lexend Deca" panose="020B0604020202020204" charset="0"/>
      <p:regular r:id="rId52"/>
      <p:bold r:id="rId53"/>
    </p:embeddedFont>
    <p:embeddedFont>
      <p:font typeface="Noto Sans" panose="020B0502040504020204"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6AF943-D2FF-40A0-A0D0-8049A405DEB2}" v="317" dt="2023-06-12T14:16:42.745"/>
    <p1510:client id="{F066B0B8-4FA9-49E2-A266-8A21DE5880C6}" v="36" dt="2023-06-13T01:07:12.267"/>
  </p1510:revLst>
</p1510:revInfo>
</file>

<file path=ppt/tableStyles.xml><?xml version="1.0" encoding="utf-8"?>
<a:tblStyleLst xmlns:a="http://schemas.openxmlformats.org/drawingml/2006/main" def="{3E544E06-5A6E-45A2-9D23-63F523CC0A23}">
  <a:tblStyle styleId="{3E544E06-5A6E-45A2-9D23-63F523CC0A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420"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1.fntdata"/><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11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4026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856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034523dc74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34523dc74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c0a85feb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c0a85feb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Thường được áp dụng lên đối tượng có hình dạng dẹp hoặc đường cột, có thể thay đổi kích thước của đối tượng theo chiều dọc hoặc ngang.</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dc0a85feb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dc0a85feb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dc0a85feb0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dc0a85feb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8641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711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033980edd9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033980edd9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3521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096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332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603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71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76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452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520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dc0a85feb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dc0a85feb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406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c0a85feb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c0a85feb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Thường được áp dụng lên đối tượng có hình dạng dẹp hoặc đường cột, có thể thay đổi kích thước của đối tượng theo chiều dọc hoặc ngang.</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304559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51365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dc0a85feb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dc0a85feb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Thường được áp dụng lên đối tượng có hình dạng dẹp hoặc đường cột, có thể thay đổi kích thước của đối tượng theo chiều dọc hoặc ngang.</a:t>
            </a:r>
          </a:p>
          <a:p>
            <a:pPr marL="0" lvl="0" indent="0" algn="l" rtl="0">
              <a:spcBef>
                <a:spcPts val="0"/>
              </a:spcBef>
              <a:spcAft>
                <a:spcPts val="0"/>
              </a:spcAft>
              <a:buNone/>
            </a:pPr>
            <a:endParaRPr lang="en-US"/>
          </a:p>
          <a:p>
            <a:pPr marL="0" lvl="0" indent="0" algn="l" rtl="0">
              <a:spcBef>
                <a:spcPts val="0"/>
              </a:spcBef>
              <a:spcAft>
                <a:spcPts val="0"/>
              </a:spcAft>
              <a:buNone/>
            </a:pPr>
            <a:endParaRPr lang="en-US"/>
          </a:p>
        </p:txBody>
      </p:sp>
    </p:spTree>
    <p:extLst>
      <p:ext uri="{BB962C8B-B14F-4D97-AF65-F5344CB8AC3E}">
        <p14:creationId xmlns:p14="http://schemas.microsoft.com/office/powerpoint/2010/main" val="1570586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503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404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033980edd9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033980edd9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033980edd9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033980edd9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96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36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924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7302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997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c0a85feb0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c0a85feb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883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25025" y="1287600"/>
            <a:ext cx="6093900" cy="25683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63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pic>
        <p:nvPicPr>
          <p:cNvPr id="10" name="Google Shape;10;p2"/>
          <p:cNvPicPr preferRelativeResize="0"/>
          <p:nvPr/>
        </p:nvPicPr>
        <p:blipFill>
          <a:blip r:embed="rId2">
            <a:alphaModFix/>
          </a:blip>
          <a:stretch>
            <a:fillRect/>
          </a:stretch>
        </p:blipFill>
        <p:spPr>
          <a:xfrm>
            <a:off x="-916625" y="-862950"/>
            <a:ext cx="3773148" cy="2514801"/>
          </a:xfrm>
          <a:prstGeom prst="rect">
            <a:avLst/>
          </a:prstGeom>
          <a:noFill/>
          <a:ln>
            <a:noFill/>
          </a:ln>
        </p:spPr>
      </p:pic>
      <p:pic>
        <p:nvPicPr>
          <p:cNvPr id="11" name="Google Shape;11;p2"/>
          <p:cNvPicPr preferRelativeResize="0"/>
          <p:nvPr/>
        </p:nvPicPr>
        <p:blipFill>
          <a:blip r:embed="rId3">
            <a:alphaModFix/>
          </a:blip>
          <a:stretch>
            <a:fillRect/>
          </a:stretch>
        </p:blipFill>
        <p:spPr>
          <a:xfrm rot="3115435">
            <a:off x="6922614" y="3621875"/>
            <a:ext cx="3797024" cy="25307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5"/>
          <p:cNvSpPr txBox="1">
            <a:spLocks noGrp="1"/>
          </p:cNvSpPr>
          <p:nvPr>
            <p:ph type="subTitle" idx="1"/>
          </p:nvPr>
        </p:nvSpPr>
        <p:spPr>
          <a:xfrm>
            <a:off x="720000" y="1661974"/>
            <a:ext cx="7495200" cy="2531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2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6"/>
          <p:cNvSpPr txBox="1">
            <a:spLocks noGrp="1"/>
          </p:cNvSpPr>
          <p:nvPr>
            <p:ph type="subTitle" idx="1"/>
          </p:nvPr>
        </p:nvSpPr>
        <p:spPr>
          <a:xfrm>
            <a:off x="4640270" y="1919950"/>
            <a:ext cx="3790500" cy="2684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b="0"/>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3" name="Google Shape;73;p16"/>
          <p:cNvSpPr txBox="1">
            <a:spLocks noGrp="1"/>
          </p:cNvSpPr>
          <p:nvPr>
            <p:ph type="subTitle" idx="2"/>
          </p:nvPr>
        </p:nvSpPr>
        <p:spPr>
          <a:xfrm>
            <a:off x="713450" y="1919950"/>
            <a:ext cx="3790500" cy="2684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Char char="●"/>
              <a:defRPr b="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74" name="Google Shape;74;p16"/>
          <p:cNvSpPr txBox="1">
            <a:spLocks noGrp="1"/>
          </p:cNvSpPr>
          <p:nvPr>
            <p:ph type="subTitle" idx="3"/>
          </p:nvPr>
        </p:nvSpPr>
        <p:spPr>
          <a:xfrm>
            <a:off x="713450" y="1361050"/>
            <a:ext cx="3790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6"/>
          <p:cNvSpPr txBox="1">
            <a:spLocks noGrp="1"/>
          </p:cNvSpPr>
          <p:nvPr>
            <p:ph type="subTitle" idx="4"/>
          </p:nvPr>
        </p:nvSpPr>
        <p:spPr>
          <a:xfrm>
            <a:off x="4640264" y="1361050"/>
            <a:ext cx="37905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 name="Google Shape;84;p18"/>
          <p:cNvSpPr txBox="1">
            <a:spLocks noGrp="1"/>
          </p:cNvSpPr>
          <p:nvPr>
            <p:ph type="subTitle" idx="1"/>
          </p:nvPr>
        </p:nvSpPr>
        <p:spPr>
          <a:xfrm>
            <a:off x="713225" y="2663172"/>
            <a:ext cx="2288400" cy="19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 name="Google Shape;85;p18"/>
          <p:cNvSpPr txBox="1">
            <a:spLocks noGrp="1"/>
          </p:cNvSpPr>
          <p:nvPr>
            <p:ph type="subTitle" idx="2"/>
          </p:nvPr>
        </p:nvSpPr>
        <p:spPr>
          <a:xfrm>
            <a:off x="3427798" y="2663172"/>
            <a:ext cx="2288400" cy="19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 name="Google Shape;86;p18"/>
          <p:cNvSpPr txBox="1">
            <a:spLocks noGrp="1"/>
          </p:cNvSpPr>
          <p:nvPr>
            <p:ph type="subTitle" idx="3"/>
          </p:nvPr>
        </p:nvSpPr>
        <p:spPr>
          <a:xfrm>
            <a:off x="6135600" y="2663172"/>
            <a:ext cx="2288400" cy="19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7" name="Google Shape;87;p18"/>
          <p:cNvSpPr txBox="1">
            <a:spLocks noGrp="1"/>
          </p:cNvSpPr>
          <p:nvPr>
            <p:ph type="subTitle" idx="4"/>
          </p:nvPr>
        </p:nvSpPr>
        <p:spPr>
          <a:xfrm>
            <a:off x="713225" y="2344875"/>
            <a:ext cx="22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8"/>
          <p:cNvSpPr txBox="1">
            <a:spLocks noGrp="1"/>
          </p:cNvSpPr>
          <p:nvPr>
            <p:ph type="subTitle" idx="5"/>
          </p:nvPr>
        </p:nvSpPr>
        <p:spPr>
          <a:xfrm>
            <a:off x="3427802" y="2344875"/>
            <a:ext cx="22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8"/>
          <p:cNvSpPr txBox="1">
            <a:spLocks noGrp="1"/>
          </p:cNvSpPr>
          <p:nvPr>
            <p:ph type="subTitle" idx="6"/>
          </p:nvPr>
        </p:nvSpPr>
        <p:spPr>
          <a:xfrm>
            <a:off x="6135602" y="2344875"/>
            <a:ext cx="22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2">
            <a:alphaModFix/>
          </a:blip>
          <a:srcRect l="16098" t="13538" r="23107" b="7240"/>
          <a:stretch/>
        </p:blipFill>
        <p:spPr>
          <a:xfrm flipH="1">
            <a:off x="7193500" y="162675"/>
            <a:ext cx="2293873" cy="1992374"/>
          </a:xfrm>
          <a:prstGeom prst="rect">
            <a:avLst/>
          </a:prstGeom>
          <a:noFill/>
          <a:ln>
            <a:noFill/>
          </a:ln>
        </p:spPr>
      </p:pic>
      <p:pic>
        <p:nvPicPr>
          <p:cNvPr id="99" name="Google Shape;99;p20"/>
          <p:cNvPicPr preferRelativeResize="0"/>
          <p:nvPr/>
        </p:nvPicPr>
        <p:blipFill rotWithShape="1">
          <a:blip r:embed="rId3">
            <a:alphaModFix/>
          </a:blip>
          <a:srcRect l="4430" t="24261" r="14715" b="29261"/>
          <a:stretch/>
        </p:blipFill>
        <p:spPr>
          <a:xfrm rot="2402629">
            <a:off x="-70532" y="154637"/>
            <a:ext cx="2008915" cy="769725"/>
          </a:xfrm>
          <a:prstGeom prst="rect">
            <a:avLst/>
          </a:prstGeom>
          <a:noFill/>
          <a:ln>
            <a:noFill/>
          </a:ln>
        </p:spPr>
      </p:pic>
      <p:pic>
        <p:nvPicPr>
          <p:cNvPr id="100" name="Google Shape;100;p20"/>
          <p:cNvPicPr preferRelativeResize="0"/>
          <p:nvPr/>
        </p:nvPicPr>
        <p:blipFill rotWithShape="1">
          <a:blip r:embed="rId4">
            <a:alphaModFix/>
          </a:blip>
          <a:srcRect l="18161" t="4903" r="27979" b="7691"/>
          <a:stretch/>
        </p:blipFill>
        <p:spPr>
          <a:xfrm>
            <a:off x="-913175" y="2366475"/>
            <a:ext cx="1490427" cy="16120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1"/>
        <p:cNvGrpSpPr/>
        <p:nvPr/>
      </p:nvGrpSpPr>
      <p:grpSpPr>
        <a:xfrm>
          <a:off x="0" y="0"/>
          <a:ext cx="0" cy="0"/>
          <a:chOff x="0" y="0"/>
          <a:chExt cx="0" cy="0"/>
        </a:xfrm>
      </p:grpSpPr>
      <p:pic>
        <p:nvPicPr>
          <p:cNvPr id="102" name="Google Shape;102;p21"/>
          <p:cNvPicPr preferRelativeResize="0"/>
          <p:nvPr/>
        </p:nvPicPr>
        <p:blipFill rotWithShape="1">
          <a:blip r:embed="rId2">
            <a:alphaModFix/>
          </a:blip>
          <a:srcRect l="21352" t="10743" r="29873" b="13112"/>
          <a:stretch/>
        </p:blipFill>
        <p:spPr>
          <a:xfrm>
            <a:off x="8075400" y="3809012"/>
            <a:ext cx="1596227" cy="1660925"/>
          </a:xfrm>
          <a:prstGeom prst="rect">
            <a:avLst/>
          </a:prstGeom>
          <a:noFill/>
          <a:ln>
            <a:noFill/>
          </a:ln>
        </p:spPr>
      </p:pic>
      <p:pic>
        <p:nvPicPr>
          <p:cNvPr id="103" name="Google Shape;103;p21"/>
          <p:cNvPicPr preferRelativeResize="0"/>
          <p:nvPr/>
        </p:nvPicPr>
        <p:blipFill rotWithShape="1">
          <a:blip r:embed="rId3">
            <a:alphaModFix/>
          </a:blip>
          <a:srcRect l="4430" t="24261" r="14715" b="29261"/>
          <a:stretch/>
        </p:blipFill>
        <p:spPr>
          <a:xfrm rot="2402629">
            <a:off x="7037343" y="3400162"/>
            <a:ext cx="2008915" cy="7697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 name="Google Shape;21;p5"/>
          <p:cNvSpPr txBox="1">
            <a:spLocks noGrp="1"/>
          </p:cNvSpPr>
          <p:nvPr>
            <p:ph type="subTitle" idx="1"/>
          </p:nvPr>
        </p:nvSpPr>
        <p:spPr>
          <a:xfrm>
            <a:off x="3427803" y="2663163"/>
            <a:ext cx="2156100" cy="89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2"/>
          </p:nvPr>
        </p:nvSpPr>
        <p:spPr>
          <a:xfrm>
            <a:off x="720000" y="2663163"/>
            <a:ext cx="2156100" cy="89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3"/>
          </p:nvPr>
        </p:nvSpPr>
        <p:spPr>
          <a:xfrm>
            <a:off x="3427797" y="2344863"/>
            <a:ext cx="2156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 name="Google Shape;24;p5"/>
          <p:cNvSpPr txBox="1">
            <a:spLocks noGrp="1"/>
          </p:cNvSpPr>
          <p:nvPr>
            <p:ph type="subTitle" idx="4"/>
          </p:nvPr>
        </p:nvSpPr>
        <p:spPr>
          <a:xfrm>
            <a:off x="719988" y="2344863"/>
            <a:ext cx="2156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200">
                <a:solidFill>
                  <a:schemeClr val="accent1"/>
                </a:solidFill>
                <a:latin typeface="Arya"/>
                <a:ea typeface="Arya"/>
                <a:cs typeface="Arya"/>
                <a:sym typeface="Ary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7" name="Google Shape;37;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720000" y="4014450"/>
            <a:ext cx="7704000" cy="572700"/>
          </a:xfrm>
          <a:prstGeom prst="rect">
            <a:avLst/>
          </a:prstGeom>
          <a:solidFill>
            <a:schemeClr val="accent1"/>
          </a:solidFill>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
        <p:cNvGrpSpPr/>
        <p:nvPr/>
      </p:nvGrpSpPr>
      <p:grpSpPr>
        <a:xfrm>
          <a:off x="0" y="0"/>
          <a:ext cx="0" cy="0"/>
          <a:chOff x="0" y="0"/>
          <a:chExt cx="0" cy="0"/>
        </a:xfrm>
      </p:grpSpPr>
      <p:sp>
        <p:nvSpPr>
          <p:cNvPr id="41" name="Google Shape;41;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2" name="Google Shape;42;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4"/>
        <p:cNvGrpSpPr/>
        <p:nvPr/>
      </p:nvGrpSpPr>
      <p:grpSpPr>
        <a:xfrm>
          <a:off x="0" y="0"/>
          <a:ext cx="0" cy="0"/>
          <a:chOff x="0" y="0"/>
          <a:chExt cx="0" cy="0"/>
        </a:xfrm>
      </p:grpSpPr>
      <p:pic>
        <p:nvPicPr>
          <p:cNvPr id="45" name="Google Shape;45;p13"/>
          <p:cNvPicPr preferRelativeResize="0"/>
          <p:nvPr/>
        </p:nvPicPr>
        <p:blipFill rotWithShape="1">
          <a:blip r:embed="rId2">
            <a:alphaModFix/>
          </a:blip>
          <a:srcRect l="20163" t="9096" r="29428" b="9096"/>
          <a:stretch/>
        </p:blipFill>
        <p:spPr>
          <a:xfrm>
            <a:off x="8285075" y="4104450"/>
            <a:ext cx="1490427" cy="1612051"/>
          </a:xfrm>
          <a:prstGeom prst="rect">
            <a:avLst/>
          </a:prstGeom>
          <a:noFill/>
          <a:ln>
            <a:noFill/>
          </a:ln>
        </p:spPr>
      </p:pic>
      <p:pic>
        <p:nvPicPr>
          <p:cNvPr id="46" name="Google Shape;46;p13"/>
          <p:cNvPicPr preferRelativeResize="0"/>
          <p:nvPr/>
        </p:nvPicPr>
        <p:blipFill rotWithShape="1">
          <a:blip r:embed="rId3">
            <a:alphaModFix/>
          </a:blip>
          <a:srcRect l="11290" t="31958" r="37199" b="36700"/>
          <a:stretch/>
        </p:blipFill>
        <p:spPr>
          <a:xfrm>
            <a:off x="-247162" y="4388752"/>
            <a:ext cx="1523881" cy="617976"/>
          </a:xfrm>
          <a:prstGeom prst="rect">
            <a:avLst/>
          </a:prstGeom>
          <a:noFill/>
          <a:ln>
            <a:noFill/>
          </a:ln>
        </p:spPr>
      </p:pic>
      <p:sp>
        <p:nvSpPr>
          <p:cNvPr id="47" name="Google Shape;4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 name="Google Shape;48;p13"/>
          <p:cNvSpPr txBox="1">
            <a:spLocks noGrp="1"/>
          </p:cNvSpPr>
          <p:nvPr>
            <p:ph type="title" idx="2" hasCustomPrompt="1"/>
          </p:nvPr>
        </p:nvSpPr>
        <p:spPr>
          <a:xfrm>
            <a:off x="720000"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 name="Google Shape;50;p13"/>
          <p:cNvSpPr txBox="1">
            <a:spLocks noGrp="1"/>
          </p:cNvSpPr>
          <p:nvPr>
            <p:ph type="title" idx="3" hasCustomPrompt="1"/>
          </p:nvPr>
        </p:nvSpPr>
        <p:spPr>
          <a:xfrm>
            <a:off x="720000"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4"/>
          </p:nvPr>
        </p:nvSpPr>
        <p:spPr>
          <a:xfrm>
            <a:off x="1283375"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13"/>
          <p:cNvSpPr txBox="1">
            <a:spLocks noGrp="1"/>
          </p:cNvSpPr>
          <p:nvPr>
            <p:ph type="title" idx="5" hasCustomPrompt="1"/>
          </p:nvPr>
        </p:nvSpPr>
        <p:spPr>
          <a:xfrm>
            <a:off x="720000"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6"/>
          </p:nvPr>
        </p:nvSpPr>
        <p:spPr>
          <a:xfrm>
            <a:off x="128350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13"/>
          <p:cNvSpPr txBox="1">
            <a:spLocks noGrp="1"/>
          </p:cNvSpPr>
          <p:nvPr>
            <p:ph type="title" idx="7" hasCustomPrompt="1"/>
          </p:nvPr>
        </p:nvSpPr>
        <p:spPr>
          <a:xfrm>
            <a:off x="720000"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subTitle" idx="8"/>
          </p:nvPr>
        </p:nvSpPr>
        <p:spPr>
          <a:xfrm>
            <a:off x="128350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 name="Google Shape;56;p13"/>
          <p:cNvSpPr txBox="1">
            <a:spLocks noGrp="1"/>
          </p:cNvSpPr>
          <p:nvPr>
            <p:ph type="title" idx="9" hasCustomPrompt="1"/>
          </p:nvPr>
        </p:nvSpPr>
        <p:spPr>
          <a:xfrm>
            <a:off x="4521225" y="1412000"/>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subTitle" idx="13"/>
          </p:nvPr>
        </p:nvSpPr>
        <p:spPr>
          <a:xfrm>
            <a:off x="5084750" y="1412000"/>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13"/>
          <p:cNvSpPr txBox="1">
            <a:spLocks noGrp="1"/>
          </p:cNvSpPr>
          <p:nvPr>
            <p:ph type="title" idx="14" hasCustomPrompt="1"/>
          </p:nvPr>
        </p:nvSpPr>
        <p:spPr>
          <a:xfrm>
            <a:off x="4521225" y="2122183"/>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5"/>
          </p:nvPr>
        </p:nvSpPr>
        <p:spPr>
          <a:xfrm>
            <a:off x="5084750" y="2122183"/>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 name="Google Shape;60;p13"/>
          <p:cNvSpPr txBox="1">
            <a:spLocks noGrp="1"/>
          </p:cNvSpPr>
          <p:nvPr>
            <p:ph type="title" idx="16" hasCustomPrompt="1"/>
          </p:nvPr>
        </p:nvSpPr>
        <p:spPr>
          <a:xfrm>
            <a:off x="4521225" y="2832366"/>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a:spLocks noGrp="1"/>
          </p:cNvSpPr>
          <p:nvPr>
            <p:ph type="subTitle" idx="17"/>
          </p:nvPr>
        </p:nvSpPr>
        <p:spPr>
          <a:xfrm>
            <a:off x="5084750" y="2832366"/>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2" name="Google Shape;62;p13"/>
          <p:cNvSpPr txBox="1">
            <a:spLocks noGrp="1"/>
          </p:cNvSpPr>
          <p:nvPr>
            <p:ph type="title" idx="18" hasCustomPrompt="1"/>
          </p:nvPr>
        </p:nvSpPr>
        <p:spPr>
          <a:xfrm>
            <a:off x="4521225" y="3542549"/>
            <a:ext cx="563400" cy="617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000"/>
              <a:buNone/>
              <a:defRPr sz="27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a:spLocks noGrp="1"/>
          </p:cNvSpPr>
          <p:nvPr>
            <p:ph type="subTitle" idx="19"/>
          </p:nvPr>
        </p:nvSpPr>
        <p:spPr>
          <a:xfrm>
            <a:off x="5084750" y="3542549"/>
            <a:ext cx="3244500" cy="6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Lexend Deca"/>
              <a:buNone/>
              <a:defRPr sz="2200">
                <a:solidFill>
                  <a:schemeClr val="accent1"/>
                </a:solidFill>
                <a:latin typeface="Arya"/>
                <a:ea typeface="Arya"/>
                <a:cs typeface="Arya"/>
                <a:sym typeface="Ary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4"/>
          <p:cNvSpPr txBox="1">
            <a:spLocks noGrp="1"/>
          </p:cNvSpPr>
          <p:nvPr>
            <p:ph type="subTitle" idx="1"/>
          </p:nvPr>
        </p:nvSpPr>
        <p:spPr>
          <a:xfrm>
            <a:off x="720000" y="2032993"/>
            <a:ext cx="5837400" cy="12825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25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rya"/>
              <a:buNone/>
              <a:defRPr sz="3500" b="1">
                <a:solidFill>
                  <a:schemeClr val="dk1"/>
                </a:solidFill>
                <a:latin typeface="Arya"/>
                <a:ea typeface="Arya"/>
                <a:cs typeface="Arya"/>
                <a:sym typeface="Arya"/>
              </a:defRPr>
            </a:lvl1pPr>
            <a:lvl2pPr lvl="1"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500"/>
              <a:buFont typeface="Lexend Deca"/>
              <a:buNone/>
              <a:defRPr sz="3500" b="1">
                <a:solidFill>
                  <a:schemeClr val="dk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marL="914400" lvl="1"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marL="1371600" lvl="2"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marL="1828800" lvl="3"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marL="2286000" lvl="4"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marL="2743200" lvl="5"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marL="3200400" lvl="6"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marL="3657600" lvl="7" indent="-317500">
              <a:lnSpc>
                <a:spcPct val="100000"/>
              </a:lnSpc>
              <a:spcBef>
                <a:spcPts val="160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marL="4114800" lvl="8" indent="-317500">
              <a:lnSpc>
                <a:spcPct val="100000"/>
              </a:lnSpc>
              <a:spcBef>
                <a:spcPts val="1600"/>
              </a:spcBef>
              <a:spcAft>
                <a:spcPts val="1600"/>
              </a:spcAft>
              <a:buClr>
                <a:schemeClr val="dk1"/>
              </a:buClr>
              <a:buSzPts val="1400"/>
              <a:buFont typeface="Noto Sans"/>
              <a:buChar char="■"/>
              <a:defRPr>
                <a:solidFill>
                  <a:schemeClr val="dk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6" r:id="rId13"/>
    <p:sldLayoutId id="214748366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36.jpe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hyperlink" Target="https://threejs.org/"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51.png"/><Relationship Id="rId5" Type="http://schemas.openxmlformats.org/officeDocument/2006/relationships/hyperlink" Target="https://sbcode.net/threejs/" TargetMode="External"/><Relationship Id="rId4" Type="http://schemas.openxmlformats.org/officeDocument/2006/relationships/hyperlink" Target="https://www.mixamo.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420971" y="1065929"/>
            <a:ext cx="6093900" cy="2534167"/>
          </a:xfrm>
          <a:prstGeom prst="rect">
            <a:avLst/>
          </a:prstGeom>
        </p:spPr>
        <p:txBody>
          <a:bodyPr spcFirstLastPara="1" wrap="square" lIns="91425" tIns="91425" rIns="91425" bIns="91425" anchor="ctr" anchorCtr="0">
            <a:noAutofit/>
          </a:bodyPr>
          <a:lstStyle/>
          <a:p>
            <a:r>
              <a:rPr lang="en-US" sz="4400">
                <a:solidFill>
                  <a:schemeClr val="dk1"/>
                </a:solidFill>
              </a:rPr>
              <a:t>Seminar </a:t>
            </a:r>
            <a:br>
              <a:rPr lang="en-US" sz="4400">
                <a:solidFill>
                  <a:schemeClr val="dk1"/>
                </a:solidFill>
              </a:rPr>
            </a:br>
            <a:r>
              <a:rPr lang="en-US" sz="4400" err="1">
                <a:effectLst/>
                <a:latin typeface="Calibri" panose="020F0502020204030204" pitchFamily="34" charset="0"/>
                <a:ea typeface="Calibri" panose="020F0502020204030204" pitchFamily="34" charset="0"/>
                <a:cs typeface="Times New Roman" panose="02020603050405020304" pitchFamily="18" charset="0"/>
              </a:rPr>
              <a:t>Hình</a:t>
            </a:r>
            <a:r>
              <a:rPr lang="en-US" sz="4400">
                <a:effectLst/>
                <a:latin typeface="Calibri" panose="020F0502020204030204" pitchFamily="34" charset="0"/>
                <a:ea typeface="Calibri" panose="020F0502020204030204" pitchFamily="34" charset="0"/>
                <a:cs typeface="Times New Roman" panose="02020603050405020304" pitchFamily="18" charset="0"/>
              </a:rPr>
              <a:t> </a:t>
            </a:r>
            <a:r>
              <a:rPr lang="en-US" sz="4400" err="1">
                <a:effectLst/>
                <a:latin typeface="Calibri" panose="020F0502020204030204" pitchFamily="34" charset="0"/>
                <a:ea typeface="Calibri" panose="020F0502020204030204" pitchFamily="34" charset="0"/>
                <a:cs typeface="Times New Roman" panose="02020603050405020304" pitchFamily="18" charset="0"/>
              </a:rPr>
              <a:t>học</a:t>
            </a:r>
            <a:r>
              <a:rPr lang="en-US" sz="4400">
                <a:effectLst/>
                <a:latin typeface="Calibri" panose="020F0502020204030204" pitchFamily="34" charset="0"/>
                <a:ea typeface="Calibri" panose="020F0502020204030204" pitchFamily="34" charset="0"/>
                <a:cs typeface="Times New Roman" panose="02020603050405020304" pitchFamily="18" charset="0"/>
              </a:rPr>
              <a:t> 3D – Animation</a:t>
            </a:r>
            <a:br>
              <a:rPr lang="vi-VN" sz="4400">
                <a:effectLst/>
                <a:latin typeface="Calibri" panose="020F0502020204030204" pitchFamily="34" charset="0"/>
                <a:ea typeface="Calibri" panose="020F0502020204030204" pitchFamily="34" charset="0"/>
                <a:cs typeface="Times New Roman" panose="02020603050405020304" pitchFamily="18" charset="0"/>
              </a:rPr>
            </a:br>
            <a:endParaRPr sz="44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
        <p:nvSpPr>
          <p:cNvPr id="7" name="Google Shape;125;p26">
            <a:extLst>
              <a:ext uri="{FF2B5EF4-FFF2-40B4-BE49-F238E27FC236}">
                <a16:creationId xmlns:a16="http://schemas.microsoft.com/office/drawing/2014/main" id="{E2B97AC1-B35C-8655-14A5-CDC8B9EFC959}"/>
              </a:ext>
            </a:extLst>
          </p:cNvPr>
          <p:cNvSpPr txBox="1">
            <a:spLocks/>
          </p:cNvSpPr>
          <p:nvPr/>
        </p:nvSpPr>
        <p:spPr>
          <a:xfrm>
            <a:off x="2303654" y="2934661"/>
            <a:ext cx="4548397" cy="54847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solidFill>
                  <a:schemeClr val="accent1"/>
                </a:solidFill>
                <a:latin typeface="+mj-lt"/>
              </a:rPr>
              <a:t>20522176 - </a:t>
            </a:r>
            <a:r>
              <a:rPr lang="en-US" sz="2000" err="1">
                <a:solidFill>
                  <a:schemeClr val="accent1"/>
                </a:solidFill>
                <a:latin typeface="+mj-lt"/>
              </a:rPr>
              <a:t>Đặng</a:t>
            </a:r>
            <a:r>
              <a:rPr lang="en-US" sz="2000">
                <a:solidFill>
                  <a:schemeClr val="accent1"/>
                </a:solidFill>
                <a:latin typeface="+mj-lt"/>
              </a:rPr>
              <a:t> </a:t>
            </a:r>
            <a:r>
              <a:rPr lang="en-US" sz="2000" err="1">
                <a:solidFill>
                  <a:schemeClr val="accent1"/>
                </a:solidFill>
                <a:latin typeface="+mj-lt"/>
              </a:rPr>
              <a:t>Thị</a:t>
            </a:r>
            <a:r>
              <a:rPr lang="en-US" sz="2000">
                <a:solidFill>
                  <a:schemeClr val="accent1"/>
                </a:solidFill>
                <a:latin typeface="+mj-lt"/>
              </a:rPr>
              <a:t> </a:t>
            </a:r>
            <a:r>
              <a:rPr lang="en-US" sz="2000" err="1">
                <a:solidFill>
                  <a:schemeClr val="accent1"/>
                </a:solidFill>
                <a:latin typeface="+mj-lt"/>
              </a:rPr>
              <a:t>Tường</a:t>
            </a:r>
            <a:r>
              <a:rPr lang="en-US" sz="2000">
                <a:solidFill>
                  <a:schemeClr val="accent1"/>
                </a:solidFill>
                <a:latin typeface="+mj-lt"/>
              </a:rPr>
              <a:t> </a:t>
            </a:r>
            <a:r>
              <a:rPr lang="en-US" sz="2000" err="1">
                <a:solidFill>
                  <a:schemeClr val="accent1"/>
                </a:solidFill>
                <a:latin typeface="+mj-lt"/>
              </a:rPr>
              <a:t>Vy</a:t>
            </a:r>
            <a:endParaRPr lang="en-US" sz="2000">
              <a:solidFill>
                <a:schemeClr val="accent1"/>
              </a:solidFill>
              <a:latin typeface="+mj-lt"/>
            </a:endParaRPr>
          </a:p>
          <a:p>
            <a:pPr algn="ctr"/>
            <a:r>
              <a:rPr lang="en-US" sz="2000">
                <a:solidFill>
                  <a:schemeClr val="accent1"/>
                </a:solidFill>
                <a:latin typeface="+mj-lt"/>
              </a:rPr>
              <a:t>20521658 – Trương Đăng Nghĩa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a:xfrm>
            <a:off x="968407" y="485977"/>
            <a:ext cx="7717500" cy="572700"/>
          </a:xfrm>
        </p:spPr>
        <p:txBody>
          <a:bodyPr/>
          <a:lstStyle/>
          <a:p>
            <a:r>
              <a:rPr lang="en-US"/>
              <a:t>Mô hình 3D</a:t>
            </a:r>
            <a:endParaRPr lang="vi-VN"/>
          </a:p>
        </p:txBody>
      </p:sp>
      <p:sp>
        <p:nvSpPr>
          <p:cNvPr id="3" name="TextBox 2">
            <a:extLst>
              <a:ext uri="{FF2B5EF4-FFF2-40B4-BE49-F238E27FC236}">
                <a16:creationId xmlns:a16="http://schemas.microsoft.com/office/drawing/2014/main" id="{7617DFDB-45E5-F4A5-B2E1-A713DE990AAF}"/>
              </a:ext>
            </a:extLst>
          </p:cNvPr>
          <p:cNvSpPr txBox="1"/>
          <p:nvPr/>
        </p:nvSpPr>
        <p:spPr>
          <a:xfrm>
            <a:off x="507812" y="1372929"/>
            <a:ext cx="6788750" cy="961482"/>
          </a:xfrm>
          <a:prstGeom prst="rect">
            <a:avLst/>
          </a:prstGeom>
          <a:noFill/>
        </p:spPr>
        <p:txBody>
          <a:bodyPr wrap="square" rtlCol="0">
            <a:spAutoFit/>
          </a:bodyPr>
          <a:lstStyle/>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Mô hình 3D: Một mô hình 3D là một biểu diễn đặc trưng của một đối tượng hoặc một hệ thống trong không gian ba chiều (3D). </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C2A413B-52AD-D3EA-A15E-B8B26D864EA1}"/>
              </a:ext>
            </a:extLst>
          </p:cNvPr>
          <p:cNvPicPr>
            <a:picLocks noChangeAspect="1"/>
          </p:cNvPicPr>
          <p:nvPr/>
        </p:nvPicPr>
        <p:blipFill>
          <a:blip r:embed="rId5"/>
          <a:stretch>
            <a:fillRect/>
          </a:stretch>
        </p:blipFill>
        <p:spPr>
          <a:xfrm>
            <a:off x="2730241" y="2117432"/>
            <a:ext cx="2862485" cy="2870640"/>
          </a:xfrm>
          <a:prstGeom prst="rect">
            <a:avLst/>
          </a:prstGeom>
        </p:spPr>
      </p:pic>
    </p:spTree>
    <p:extLst>
      <p:ext uri="{BB962C8B-B14F-4D97-AF65-F5344CB8AC3E}">
        <p14:creationId xmlns:p14="http://schemas.microsoft.com/office/powerpoint/2010/main" val="24329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288279" y="1567885"/>
            <a:ext cx="6093900" cy="2568300"/>
          </a:xfrm>
          <a:prstGeom prst="rect">
            <a:avLst/>
          </a:prstGeom>
        </p:spPr>
        <p:txBody>
          <a:bodyPr spcFirstLastPara="1" wrap="square" lIns="91425" tIns="91425" rIns="91425" bIns="91425" anchor="ctr" anchorCtr="0">
            <a:noAutofit/>
          </a:bodyPr>
          <a:lstStyle/>
          <a:p>
            <a:r>
              <a:rPr lang="vi-VN" sz="6600">
                <a:effectLst/>
                <a:latin typeface="Calibri" panose="020F0502020204030204" pitchFamily="34" charset="0"/>
                <a:ea typeface="Calibri" panose="020F0502020204030204" pitchFamily="34" charset="0"/>
                <a:cs typeface="Times New Roman" panose="02020603050405020304" pitchFamily="18" charset="0"/>
              </a:rPr>
              <a:t>Giới thiệu: </a:t>
            </a:r>
            <a:br>
              <a:rPr lang="vi-VN" sz="6600">
                <a:effectLst/>
                <a:latin typeface="Calibri" panose="020F0502020204030204" pitchFamily="34" charset="0"/>
                <a:ea typeface="Calibri" panose="020F0502020204030204" pitchFamily="34" charset="0"/>
                <a:cs typeface="Times New Roman" panose="02020603050405020304" pitchFamily="18" charset="0"/>
              </a:rPr>
            </a:br>
            <a:r>
              <a:rPr lang="vi-VN" sz="6600">
                <a:effectLst/>
                <a:latin typeface="Calibri" panose="020F0502020204030204" pitchFamily="34" charset="0"/>
                <a:ea typeface="Calibri" panose="020F0502020204030204" pitchFamily="34" charset="0"/>
                <a:cs typeface="Times New Roman" panose="02020603050405020304" pitchFamily="18" charset="0"/>
              </a:rPr>
              <a:t>ANIMATIONS</a:t>
            </a:r>
            <a:br>
              <a:rPr lang="vi-VN" sz="6600">
                <a:effectLst/>
                <a:latin typeface="Calibri" panose="020F0502020204030204" pitchFamily="34" charset="0"/>
                <a:ea typeface="Calibri" panose="020F0502020204030204" pitchFamily="34" charset="0"/>
                <a:cs typeface="Times New Roman" panose="02020603050405020304" pitchFamily="18" charset="0"/>
              </a:rPr>
            </a:br>
            <a:endParaRPr lang="vi-VN" sz="66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Tree>
    <p:extLst>
      <p:ext uri="{BB962C8B-B14F-4D97-AF65-F5344CB8AC3E}">
        <p14:creationId xmlns:p14="http://schemas.microsoft.com/office/powerpoint/2010/main" val="4168966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27"/>
          <p:cNvSpPr/>
          <p:nvPr/>
        </p:nvSpPr>
        <p:spPr>
          <a:xfrm>
            <a:off x="833100" y="1357625"/>
            <a:ext cx="679800" cy="679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rya"/>
                <a:ea typeface="Arya"/>
                <a:cs typeface="Arya"/>
                <a:sym typeface="Arya"/>
              </a:rPr>
              <a:t>01</a:t>
            </a:r>
            <a:endParaRPr sz="2000">
              <a:solidFill>
                <a:schemeClr val="lt1"/>
              </a:solidFill>
              <a:latin typeface="Arya"/>
              <a:ea typeface="Arya"/>
              <a:cs typeface="Arya"/>
              <a:sym typeface="Arya"/>
            </a:endParaRPr>
          </a:p>
        </p:txBody>
      </p:sp>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effectLst/>
                <a:latin typeface="Times New Roman" panose="02020603050405020304" pitchFamily="18" charset="0"/>
                <a:ea typeface="Arial" panose="020B0604020202020204" pitchFamily="34" charset="0"/>
              </a:rPr>
              <a:t>Animation (hoạt hình) là quá trình tạo ra sự chuyển động trong các hình ảnh tĩnh hoặc các đối tượng 3D</a:t>
            </a:r>
            <a:endParaRPr i="1">
              <a:solidFill>
                <a:schemeClr val="accent1"/>
              </a:solidFill>
              <a:latin typeface="Noto Sans"/>
              <a:ea typeface="Noto Sans"/>
              <a:cs typeface="Noto Sans"/>
              <a:sym typeface="Noto Sans"/>
            </a:endParaRPr>
          </a:p>
        </p:txBody>
      </p:sp>
      <p:sp>
        <p:nvSpPr>
          <p:cNvPr id="151" name="Google Shape;151;p27"/>
          <p:cNvSpPr/>
          <p:nvPr/>
        </p:nvSpPr>
        <p:spPr>
          <a:xfrm>
            <a:off x="833100" y="2571750"/>
            <a:ext cx="679800" cy="679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rya"/>
                <a:ea typeface="Arya"/>
                <a:cs typeface="Arya"/>
                <a:sym typeface="Arya"/>
              </a:rPr>
              <a:t>02</a:t>
            </a:r>
            <a:endParaRPr sz="2000">
              <a:solidFill>
                <a:schemeClr val="lt1"/>
              </a:solidFill>
              <a:latin typeface="Arya"/>
              <a:ea typeface="Arya"/>
              <a:cs typeface="Arya"/>
              <a:sym typeface="Arya"/>
            </a:endParaRPr>
          </a:p>
        </p:txBody>
      </p:sp>
      <p:sp>
        <p:nvSpPr>
          <p:cNvPr id="152" name="Google Shape;152;p27"/>
          <p:cNvSpPr txBox="1"/>
          <p:nvPr/>
        </p:nvSpPr>
        <p:spPr>
          <a:xfrm>
            <a:off x="1703749" y="2426712"/>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effectLst/>
                <a:latin typeface="Times New Roman" panose="02020603050405020304" pitchFamily="18" charset="0"/>
                <a:ea typeface="Arial" panose="020B0604020202020204" pitchFamily="34" charset="0"/>
              </a:rPr>
              <a:t>Bao gồm tạo ra chuỗi các khung hình (frame) liên tiếp và phát lại chúng một cách nhanh chóng để tạo ra ảnh động</a:t>
            </a:r>
            <a:endParaRPr>
              <a:solidFill>
                <a:schemeClr val="dk1"/>
              </a:solidFill>
              <a:latin typeface="Noto Sans"/>
              <a:ea typeface="Noto Sans"/>
              <a:cs typeface="Noto Sans"/>
              <a:sym typeface="Noto Sans"/>
            </a:endParaRPr>
          </a:p>
        </p:txBody>
      </p:sp>
      <p:cxnSp>
        <p:nvCxnSpPr>
          <p:cNvPr id="153" name="Google Shape;153;p27"/>
          <p:cNvCxnSpPr>
            <a:stCxn id="149" idx="4"/>
            <a:endCxn id="151" idx="0"/>
          </p:cNvCxnSpPr>
          <p:nvPr/>
        </p:nvCxnSpPr>
        <p:spPr>
          <a:xfrm>
            <a:off x="1173000" y="2037425"/>
            <a:ext cx="0" cy="534325"/>
          </a:xfrm>
          <a:prstGeom prst="straightConnector1">
            <a:avLst/>
          </a:prstGeom>
          <a:noFill/>
          <a:ln w="19050" cap="flat" cmpd="sng">
            <a:solidFill>
              <a:schemeClr val="accent1"/>
            </a:solidFill>
            <a:prstDash val="solid"/>
            <a:round/>
            <a:headEnd type="none" w="med" len="med"/>
            <a:tailEnd type="none" w="med" len="med"/>
          </a:ln>
        </p:spPr>
      </p:cxnSp>
      <p:cxnSp>
        <p:nvCxnSpPr>
          <p:cNvPr id="154" name="Google Shape;154;p27"/>
          <p:cNvCxnSpPr>
            <a:stCxn id="151" idx="4"/>
          </p:cNvCxnSpPr>
          <p:nvPr/>
        </p:nvCxnSpPr>
        <p:spPr>
          <a:xfrm>
            <a:off x="1173000" y="3251550"/>
            <a:ext cx="0" cy="697200"/>
          </a:xfrm>
          <a:prstGeom prst="straightConnector1">
            <a:avLst/>
          </a:prstGeom>
          <a:noFill/>
          <a:ln w="19050" cap="flat" cmpd="sng">
            <a:solidFill>
              <a:schemeClr val="accent1"/>
            </a:solidFill>
            <a:prstDash val="solid"/>
            <a:round/>
            <a:headEnd type="none" w="med" len="med"/>
            <a:tailEnd type="none" w="med" len="med"/>
          </a:ln>
        </p:spPr>
      </p:cxn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5" name="Google Shape;149;p27">
            <a:extLst>
              <a:ext uri="{FF2B5EF4-FFF2-40B4-BE49-F238E27FC236}">
                <a16:creationId xmlns:a16="http://schemas.microsoft.com/office/drawing/2014/main" id="{AC78772F-B359-5C1F-187C-53CEA5D870D5}"/>
              </a:ext>
            </a:extLst>
          </p:cNvPr>
          <p:cNvSpPr/>
          <p:nvPr/>
        </p:nvSpPr>
        <p:spPr>
          <a:xfrm>
            <a:off x="833100" y="3608850"/>
            <a:ext cx="679800" cy="679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rya"/>
                <a:ea typeface="Arya"/>
                <a:cs typeface="Arya"/>
                <a:sym typeface="Arya"/>
              </a:rPr>
              <a:t>03</a:t>
            </a:r>
            <a:endParaRPr sz="2000">
              <a:solidFill>
                <a:schemeClr val="lt1"/>
              </a:solidFill>
              <a:latin typeface="Arya"/>
              <a:ea typeface="Arya"/>
              <a:cs typeface="Arya"/>
              <a:sym typeface="Arya"/>
            </a:endParaRPr>
          </a:p>
        </p:txBody>
      </p:sp>
      <p:sp>
        <p:nvSpPr>
          <p:cNvPr id="7" name="TextBox 6">
            <a:extLst>
              <a:ext uri="{FF2B5EF4-FFF2-40B4-BE49-F238E27FC236}">
                <a16:creationId xmlns:a16="http://schemas.microsoft.com/office/drawing/2014/main" id="{A4AA8618-966E-0B6B-523D-58DF7BF375EC}"/>
              </a:ext>
            </a:extLst>
          </p:cNvPr>
          <p:cNvSpPr txBox="1"/>
          <p:nvPr/>
        </p:nvSpPr>
        <p:spPr>
          <a:xfrm>
            <a:off x="1703749" y="3600150"/>
            <a:ext cx="5061096" cy="923330"/>
          </a:xfrm>
          <a:prstGeom prst="rect">
            <a:avLst/>
          </a:prstGeom>
          <a:noFill/>
        </p:spPr>
        <p:txBody>
          <a:bodyPr wrap="square">
            <a:spAutoFit/>
          </a:bodyPr>
          <a:lstStyle/>
          <a:p>
            <a:r>
              <a:rPr lang="en-US" sz="1800">
                <a:effectLst/>
                <a:latin typeface="Times New Roman" panose="02020603050405020304" pitchFamily="18" charset="0"/>
                <a:ea typeface="Arial" panose="020B0604020202020204" pitchFamily="34" charset="0"/>
              </a:rPr>
              <a:t>Animation có thể được tạo ra bằng cách sử dụng các kỹ thuật khác nhau như keyframing, motion capture và simulation</a:t>
            </a:r>
            <a:endParaRPr lang="vi-VN" sz="1800"/>
          </a:p>
        </p:txBody>
      </p:sp>
      <p:sp>
        <p:nvSpPr>
          <p:cNvPr id="9" name="Title 6">
            <a:extLst>
              <a:ext uri="{FF2B5EF4-FFF2-40B4-BE49-F238E27FC236}">
                <a16:creationId xmlns:a16="http://schemas.microsoft.com/office/drawing/2014/main" id="{AE552B7A-CF6E-73E6-C842-3D2D7D4E3E32}"/>
              </a:ext>
            </a:extLst>
          </p:cNvPr>
          <p:cNvSpPr>
            <a:spLocks noGrp="1"/>
          </p:cNvSpPr>
          <p:nvPr>
            <p:ph type="title"/>
          </p:nvPr>
        </p:nvSpPr>
        <p:spPr>
          <a:xfrm>
            <a:off x="968407" y="485977"/>
            <a:ext cx="7717500" cy="572700"/>
          </a:xfrm>
        </p:spPr>
        <p:txBody>
          <a:bodyPr/>
          <a:lstStyle/>
          <a:p>
            <a:r>
              <a:rPr lang="en-US"/>
              <a:t>Giới thiệu về ANIMATION</a:t>
            </a:r>
            <a:endParaRPr lang="vi-VN"/>
          </a:p>
        </p:txBody>
      </p:sp>
    </p:spTree>
    <p:extLst>
      <p:ext uri="{BB962C8B-B14F-4D97-AF65-F5344CB8AC3E}">
        <p14:creationId xmlns:p14="http://schemas.microsoft.com/office/powerpoint/2010/main" val="398147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barn(inVertical)">
                                      <p:cBhvr>
                                        <p:cTn id="7" dur="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2"/>
                                        </p:tgtEl>
                                        <p:attrNameLst>
                                          <p:attrName>style.visibility</p:attrName>
                                        </p:attrNameLst>
                                      </p:cBhvr>
                                      <p:to>
                                        <p:strVal val="visible"/>
                                      </p:to>
                                    </p:set>
                                    <p:animEffect transition="in" filter="barn(inVertical)">
                                      <p:cBhvr>
                                        <p:cTn id="12" dur="500"/>
                                        <p:tgtEl>
                                          <p:spTgt spid="1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288279" y="1567885"/>
            <a:ext cx="6093900" cy="2568300"/>
          </a:xfrm>
          <a:prstGeom prst="rect">
            <a:avLst/>
          </a:prstGeom>
        </p:spPr>
        <p:txBody>
          <a:bodyPr spcFirstLastPara="1" wrap="square" lIns="91425" tIns="91425" rIns="91425" bIns="91425" anchor="ctr" anchorCtr="0">
            <a:noAutofit/>
          </a:bodyPr>
          <a:lstStyle/>
          <a:p>
            <a:r>
              <a:rPr lang="en-US" sz="6600" err="1">
                <a:effectLst/>
                <a:latin typeface="Calibri" panose="020F0502020204030204" pitchFamily="34" charset="0"/>
                <a:ea typeface="Calibri" panose="020F0502020204030204" pitchFamily="34" charset="0"/>
                <a:cs typeface="Times New Roman" panose="02020603050405020304" pitchFamily="18" charset="0"/>
              </a:rPr>
              <a:t>Các</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phép</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biến</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đổi</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trong</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đồ</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họa</a:t>
            </a:r>
            <a:r>
              <a:rPr lang="en-US" sz="6600">
                <a:effectLst/>
                <a:latin typeface="Calibri" panose="020F0502020204030204" pitchFamily="34" charset="0"/>
                <a:ea typeface="Calibri" panose="020F0502020204030204" pitchFamily="34" charset="0"/>
                <a:cs typeface="Times New Roman" panose="02020603050405020304" pitchFamily="18" charset="0"/>
              </a:rPr>
              <a:t> 3D</a:t>
            </a:r>
            <a:endParaRPr lang="vi-VN" sz="66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Tree>
    <p:extLst>
      <p:ext uri="{BB962C8B-B14F-4D97-AF65-F5344CB8AC3E}">
        <p14:creationId xmlns:p14="http://schemas.microsoft.com/office/powerpoint/2010/main" val="911628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vi-VN">
                <a:solidFill>
                  <a:schemeClr val="dk1"/>
                </a:solidFill>
                <a:latin typeface="Noto Sans"/>
                <a:ea typeface="Noto Sans"/>
                <a:cs typeface="Noto Sans"/>
                <a:sym typeface="Noto Sans"/>
              </a:rPr>
              <a:t>Công thức biến đổi:</a:t>
            </a:r>
          </a:p>
        </p:txBody>
      </p:sp>
      <p:pic>
        <p:nvPicPr>
          <p:cNvPr id="181" name="Google Shape;181;p29"/>
          <p:cNvPicPr preferRelativeResize="0"/>
          <p:nvPr/>
        </p:nvPicPr>
        <p:blipFill rotWithShape="1">
          <a:blip r:embed="rId3">
            <a:alphaModFix/>
          </a:blip>
          <a:srcRect l="11978" t="12390" r="12258" b="5769"/>
          <a:stretch/>
        </p:blipFill>
        <p:spPr>
          <a:xfrm>
            <a:off x="7435675" y="-362425"/>
            <a:ext cx="2246651" cy="1617600"/>
          </a:xfrm>
          <a:prstGeom prst="rect">
            <a:avLst/>
          </a:prstGeom>
          <a:noFill/>
          <a:ln>
            <a:noFill/>
          </a:ln>
        </p:spPr>
      </p:pic>
      <mc:AlternateContent xmlns:mc="http://schemas.openxmlformats.org/markup-compatibility/2006" xmlns:a14="http://schemas.microsoft.com/office/drawing/2010/main">
        <mc:Choice Requires="a14">
          <p:sp>
            <p:nvSpPr>
              <p:cNvPr id="2" name="Google Shape;178;p29">
                <a:extLst>
                  <a:ext uri="{FF2B5EF4-FFF2-40B4-BE49-F238E27FC236}">
                    <a16:creationId xmlns:a16="http://schemas.microsoft.com/office/drawing/2014/main" id="{C15C13E5-7C1E-D334-A5DF-F5DE57D3BBAC}"/>
                  </a:ext>
                </a:extLst>
              </p:cNvPr>
              <p:cNvSpPr txBox="1"/>
              <p:nvPr/>
            </p:nvSpPr>
            <p:spPr>
              <a:xfrm>
                <a:off x="2090002" y="1598152"/>
                <a:ext cx="1485581" cy="114900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sz="2000">
                    <a:solidFill>
                      <a:schemeClr val="dk1"/>
                    </a:solidFill>
                    <a:latin typeface="Noto Sans"/>
                    <a:ea typeface="Noto Sans"/>
                    <a:cs typeface="Noto Sans"/>
                    <a:sym typeface="Noto Sans"/>
                  </a:rPr>
                  <a:t>T : R</a:t>
                </a:r>
                <a:r>
                  <a:rPr lang="en" sz="2000" baseline="30000">
                    <a:solidFill>
                      <a:schemeClr val="dk1"/>
                    </a:solidFill>
                    <a:latin typeface="Noto Sans"/>
                    <a:ea typeface="Noto Sans"/>
                    <a:cs typeface="Noto Sans"/>
                    <a:sym typeface="Noto Sans"/>
                  </a:rPr>
                  <a:t>3</a:t>
                </a:r>
                <a:r>
                  <a:rPr lang="en" sz="2000">
                    <a:solidFill>
                      <a:schemeClr val="dk1"/>
                    </a:solidFill>
                    <a:latin typeface="Noto Sans"/>
                    <a:ea typeface="Noto Sans"/>
                    <a:cs typeface="Noto Sans"/>
                    <a:sym typeface="Noto Sans"/>
                  </a:rPr>
                  <a:t> </a:t>
                </a:r>
                <a14:m>
                  <m:oMath xmlns:m="http://schemas.openxmlformats.org/officeDocument/2006/math">
                    <m:r>
                      <a:rPr lang="en" sz="2000" i="1" smtClean="0">
                        <a:solidFill>
                          <a:schemeClr val="dk1"/>
                        </a:solidFill>
                        <a:latin typeface="Cambria Math" panose="02040503050406030204" pitchFamily="18" charset="0"/>
                        <a:ea typeface="Cambria Math" panose="02040503050406030204" pitchFamily="18" charset="0"/>
                        <a:cs typeface="Noto Sans"/>
                        <a:sym typeface="Noto Sans"/>
                      </a:rPr>
                      <m:t>→</m:t>
                    </m:r>
                    <m:r>
                      <m:rPr>
                        <m:sty m:val="p"/>
                      </m:rPr>
                      <a:rPr lang="en-US" sz="2000" b="0" i="0" smtClean="0">
                        <a:solidFill>
                          <a:schemeClr val="dk1"/>
                        </a:solidFill>
                        <a:latin typeface="Cambria Math" panose="02040503050406030204" pitchFamily="18" charset="0"/>
                        <a:ea typeface="Cambria Math" panose="02040503050406030204" pitchFamily="18" charset="0"/>
                        <a:cs typeface="Noto Sans"/>
                        <a:sym typeface="Noto Sans"/>
                      </a:rPr>
                      <m:t>R</m:t>
                    </m:r>
                    <m:r>
                      <a:rPr lang="en-US" sz="2000" b="0" i="0" baseline="30000" smtClean="0">
                        <a:solidFill>
                          <a:schemeClr val="dk1"/>
                        </a:solidFill>
                        <a:latin typeface="Cambria Math" panose="02040503050406030204" pitchFamily="18" charset="0"/>
                        <a:ea typeface="Cambria Math" panose="02040503050406030204" pitchFamily="18" charset="0"/>
                        <a:cs typeface="Noto Sans"/>
                        <a:sym typeface="Noto Sans"/>
                      </a:rPr>
                      <m:t>3</m:t>
                    </m:r>
                  </m:oMath>
                </a14:m>
                <a:endParaRPr lang="en-US" sz="2000" b="0" baseline="30000">
                  <a:solidFill>
                    <a:schemeClr val="dk1"/>
                  </a:solidFill>
                  <a:latin typeface="Noto Sans"/>
                  <a:ea typeface="Cambria Math" panose="02040503050406030204" pitchFamily="18" charset="0"/>
                  <a:cs typeface="Noto Sans"/>
                  <a:sym typeface="Noto Sans"/>
                </a:endParaRPr>
              </a:p>
              <a:p>
                <a:pPr marL="0" lvl="0" indent="0" algn="l" rtl="0">
                  <a:lnSpc>
                    <a:spcPct val="115000"/>
                  </a:lnSpc>
                  <a:spcBef>
                    <a:spcPts val="1000"/>
                  </a:spcBef>
                  <a:spcAft>
                    <a:spcPts val="0"/>
                  </a:spcAft>
                  <a:buNone/>
                </a:pPr>
                <a:r>
                  <a:rPr lang="en-US" sz="2000" baseline="30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P </a:t>
                </a:r>
                <a14:m>
                  <m:oMath xmlns:m="http://schemas.openxmlformats.org/officeDocument/2006/math">
                    <m:r>
                      <a:rPr lang="en" sz="2000" i="1" smtClean="0">
                        <a:solidFill>
                          <a:schemeClr val="dk1"/>
                        </a:solidFill>
                        <a:latin typeface="Cambria Math" panose="02040503050406030204" pitchFamily="18" charset="0"/>
                        <a:sym typeface="Noto Sans"/>
                      </a:rPr>
                      <m:t>↦</m:t>
                    </m:r>
                  </m:oMath>
                </a14:m>
                <a:r>
                  <a:rPr lang="en-US" sz="2000">
                    <a:solidFill>
                      <a:schemeClr val="dk1"/>
                    </a:solidFill>
                    <a:latin typeface="Noto Sans"/>
                    <a:ea typeface="Noto Sans"/>
                    <a:cs typeface="Noto Sans"/>
                    <a:sym typeface="Noto Sans"/>
                  </a:rPr>
                  <a:t> Pꞌ</a:t>
                </a:r>
                <a:endParaRPr sz="2000">
                  <a:solidFill>
                    <a:schemeClr val="dk1"/>
                  </a:solidFill>
                  <a:latin typeface="Noto Sans"/>
                  <a:ea typeface="Noto Sans"/>
                  <a:cs typeface="Noto Sans"/>
                  <a:sym typeface="Noto Sans"/>
                </a:endParaRPr>
              </a:p>
            </p:txBody>
          </p:sp>
        </mc:Choice>
        <mc:Fallback xmlns="">
          <p:sp>
            <p:nvSpPr>
              <p:cNvPr id="2" name="Google Shape;178;p29">
                <a:extLst>
                  <a:ext uri="{FF2B5EF4-FFF2-40B4-BE49-F238E27FC236}">
                    <a16:creationId xmlns:a16="http://schemas.microsoft.com/office/drawing/2014/main" id="{C15C13E5-7C1E-D334-A5DF-F5DE57D3BBAC}"/>
                  </a:ext>
                </a:extLst>
              </p:cNvPr>
              <p:cNvSpPr txBox="1">
                <a:spLocks noRot="1" noChangeAspect="1" noMove="1" noResize="1" noEditPoints="1" noAdjustHandles="1" noChangeArrowheads="1" noChangeShapeType="1" noTextEdit="1"/>
              </p:cNvSpPr>
              <p:nvPr/>
            </p:nvSpPr>
            <p:spPr>
              <a:xfrm>
                <a:off x="2090002" y="1598152"/>
                <a:ext cx="1485581" cy="1149002"/>
              </a:xfrm>
              <a:prstGeom prst="rect">
                <a:avLst/>
              </a:prstGeom>
              <a:blipFill>
                <a:blip r:embed="rId4"/>
                <a:stretch>
                  <a:fillRect l="-4508" b="-2646"/>
                </a:stretch>
              </a:blipFill>
              <a:ln>
                <a:noFill/>
              </a:ln>
            </p:spPr>
            <p:txBody>
              <a:bodyPr/>
              <a:lstStyle/>
              <a:p>
                <a:r>
                  <a:rPr lang="en-US">
                    <a:noFill/>
                  </a:rPr>
                  <a:t> </a:t>
                </a:r>
              </a:p>
            </p:txBody>
          </p:sp>
        </mc:Fallback>
      </mc:AlternateContent>
      <p:sp>
        <p:nvSpPr>
          <p:cNvPr id="3" name="Google Shape;178;p29">
            <a:extLst>
              <a:ext uri="{FF2B5EF4-FFF2-40B4-BE49-F238E27FC236}">
                <a16:creationId xmlns:a16="http://schemas.microsoft.com/office/drawing/2014/main" id="{73F2BE8A-B812-D92B-E855-4F4AA7C9B6F2}"/>
              </a:ext>
            </a:extLst>
          </p:cNvPr>
          <p:cNvSpPr txBox="1"/>
          <p:nvPr/>
        </p:nvSpPr>
        <p:spPr>
          <a:xfrm>
            <a:off x="376996" y="1854833"/>
            <a:ext cx="2031770" cy="6314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Biến</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đổi</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ánh</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xạ</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a:t>
            </a:r>
          </a:p>
        </p:txBody>
      </p:sp>
      <p:sp>
        <p:nvSpPr>
          <p:cNvPr id="4" name="Google Shape;178;p29">
            <a:extLst>
              <a:ext uri="{FF2B5EF4-FFF2-40B4-BE49-F238E27FC236}">
                <a16:creationId xmlns:a16="http://schemas.microsoft.com/office/drawing/2014/main" id="{F34E3B6F-AEB1-258A-FAB7-433539EA724A}"/>
              </a:ext>
            </a:extLst>
          </p:cNvPr>
          <p:cNvSpPr txBox="1"/>
          <p:nvPr/>
        </p:nvSpPr>
        <p:spPr>
          <a:xfrm>
            <a:off x="2839818" y="3261807"/>
            <a:ext cx="1732157" cy="66681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a:solidFill>
                  <a:schemeClr val="dk1"/>
                </a:solidFill>
                <a:latin typeface="Noto Sans"/>
                <a:ea typeface="Noto Sans"/>
                <a:cs typeface="Noto Sans"/>
                <a:sym typeface="Noto Sans"/>
              </a:rPr>
              <a:t>Pꞌ = T(P)</a:t>
            </a:r>
            <a:endParaRPr sz="2000">
              <a:solidFill>
                <a:schemeClr val="dk1"/>
              </a:solidFill>
              <a:latin typeface="Noto Sans"/>
              <a:ea typeface="Noto Sans"/>
              <a:cs typeface="Noto Sans"/>
              <a:sym typeface="Noto Sans"/>
            </a:endParaRPr>
          </a:p>
        </p:txBody>
      </p:sp>
      <p:sp>
        <p:nvSpPr>
          <p:cNvPr id="5" name="Google Shape;178;p29">
            <a:extLst>
              <a:ext uri="{FF2B5EF4-FFF2-40B4-BE49-F238E27FC236}">
                <a16:creationId xmlns:a16="http://schemas.microsoft.com/office/drawing/2014/main" id="{5BACE947-244F-C236-088B-AC1FF252CC43}"/>
              </a:ext>
            </a:extLst>
          </p:cNvPr>
          <p:cNvSpPr txBox="1"/>
          <p:nvPr/>
        </p:nvSpPr>
        <p:spPr>
          <a:xfrm>
            <a:off x="642959" y="3305670"/>
            <a:ext cx="2031770" cy="6314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Biến</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đổi</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dạng</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hàm</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a:t>
            </a:r>
          </a:p>
        </p:txBody>
      </p:sp>
      <p:sp>
        <p:nvSpPr>
          <p:cNvPr id="6" name="Google Shape;178;p29">
            <a:extLst>
              <a:ext uri="{FF2B5EF4-FFF2-40B4-BE49-F238E27FC236}">
                <a16:creationId xmlns:a16="http://schemas.microsoft.com/office/drawing/2014/main" id="{FC726B6B-C706-C985-6541-899B23081A77}"/>
              </a:ext>
            </a:extLst>
          </p:cNvPr>
          <p:cNvSpPr txBox="1"/>
          <p:nvPr/>
        </p:nvSpPr>
        <p:spPr>
          <a:xfrm>
            <a:off x="4216335" y="1295865"/>
            <a:ext cx="2360785" cy="163118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err="1">
                <a:solidFill>
                  <a:schemeClr val="dk1"/>
                </a:solidFill>
                <a:latin typeface="Noto Sans"/>
                <a:ea typeface="Noto Sans"/>
                <a:cs typeface="Noto Sans"/>
                <a:sym typeface="Noto Sans"/>
              </a:rPr>
              <a:t>Pꞌ</a:t>
            </a:r>
            <a:r>
              <a:rPr lang="en-US" sz="2000" baseline="-25000" err="1">
                <a:solidFill>
                  <a:schemeClr val="dk1"/>
                </a:solidFill>
                <a:latin typeface="Noto Sans"/>
                <a:ea typeface="Noto Sans"/>
                <a:cs typeface="Noto Sans"/>
                <a:sym typeface="Noto Sans"/>
              </a:rPr>
              <a:t>x</a:t>
            </a:r>
            <a:r>
              <a:rPr lang="en-US" sz="2000">
                <a:solidFill>
                  <a:schemeClr val="dk1"/>
                </a:solidFill>
                <a:latin typeface="Noto Sans"/>
                <a:ea typeface="Noto Sans"/>
                <a:cs typeface="Noto Sans"/>
                <a:sym typeface="Noto Sans"/>
              </a:rPr>
              <a:t> = T</a:t>
            </a:r>
            <a:r>
              <a:rPr lang="en-US" sz="2000" baseline="-25000">
                <a:solidFill>
                  <a:schemeClr val="dk1"/>
                </a:solidFill>
                <a:latin typeface="Noto Sans"/>
                <a:ea typeface="Noto Sans"/>
                <a:cs typeface="Noto Sans"/>
                <a:sym typeface="Noto Sans"/>
              </a:rPr>
              <a:t>x</a:t>
            </a:r>
            <a:r>
              <a:rPr lang="en-US" sz="2000">
                <a:solidFill>
                  <a:schemeClr val="dk1"/>
                </a:solidFill>
                <a:latin typeface="Noto Sans"/>
                <a:ea typeface="Noto Sans"/>
                <a:cs typeface="Noto Sans"/>
                <a:sym typeface="Noto Sans"/>
              </a:rPr>
              <a:t>(</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x</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y</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a:t>
            </a:r>
          </a:p>
          <a:p>
            <a:pPr marL="0" lvl="0" indent="0" algn="l" rtl="0">
              <a:lnSpc>
                <a:spcPct val="115000"/>
              </a:lnSpc>
              <a:spcBef>
                <a:spcPts val="1000"/>
              </a:spcBef>
              <a:spcAft>
                <a:spcPts val="0"/>
              </a:spcAft>
              <a:buNone/>
            </a:pPr>
            <a:r>
              <a:rPr lang="en-US" sz="2000" err="1">
                <a:solidFill>
                  <a:schemeClr val="dk1"/>
                </a:solidFill>
                <a:latin typeface="Noto Sans"/>
                <a:ea typeface="Noto Sans"/>
                <a:cs typeface="Noto Sans"/>
                <a:sym typeface="Noto Sans"/>
              </a:rPr>
              <a:t>Pꞌ</a:t>
            </a:r>
            <a:r>
              <a:rPr lang="en-US" sz="2000" baseline="-25000" err="1">
                <a:solidFill>
                  <a:schemeClr val="dk1"/>
                </a:solidFill>
                <a:latin typeface="Noto Sans"/>
                <a:ea typeface="Noto Sans"/>
                <a:cs typeface="Noto Sans"/>
                <a:sym typeface="Noto Sans"/>
              </a:rPr>
              <a:t>y</a:t>
            </a:r>
            <a:r>
              <a:rPr lang="en-US" sz="2000">
                <a:solidFill>
                  <a:schemeClr val="dk1"/>
                </a:solidFill>
                <a:latin typeface="Noto Sans"/>
                <a:ea typeface="Noto Sans"/>
                <a:cs typeface="Noto Sans"/>
                <a:sym typeface="Noto Sans"/>
              </a:rPr>
              <a:t> = T</a:t>
            </a:r>
            <a:r>
              <a:rPr lang="en-US" sz="2000" baseline="-25000">
                <a:solidFill>
                  <a:schemeClr val="dk1"/>
                </a:solidFill>
                <a:latin typeface="Noto Sans"/>
                <a:ea typeface="Noto Sans"/>
                <a:cs typeface="Noto Sans"/>
                <a:sym typeface="Noto Sans"/>
              </a:rPr>
              <a:t>y</a:t>
            </a:r>
            <a:r>
              <a:rPr lang="en-US" sz="2000">
                <a:solidFill>
                  <a:schemeClr val="dk1"/>
                </a:solidFill>
                <a:latin typeface="Noto Sans"/>
                <a:ea typeface="Noto Sans"/>
                <a:cs typeface="Noto Sans"/>
                <a:sym typeface="Noto Sans"/>
              </a:rPr>
              <a:t>(</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x</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y</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a:t>
            </a:r>
          </a:p>
          <a:p>
            <a:pPr>
              <a:lnSpc>
                <a:spcPct val="115000"/>
              </a:lnSpc>
              <a:spcBef>
                <a:spcPts val="1000"/>
              </a:spcBef>
            </a:pPr>
            <a:r>
              <a:rPr lang="en-US" sz="2000" err="1">
                <a:solidFill>
                  <a:schemeClr val="dk1"/>
                </a:solidFill>
                <a:latin typeface="Noto Sans"/>
                <a:ea typeface="Noto Sans"/>
                <a:cs typeface="Noto Sans"/>
                <a:sym typeface="Noto Sans"/>
              </a:rPr>
              <a:t>Pꞌ</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 = </a:t>
            </a:r>
            <a:r>
              <a:rPr lang="en-US" sz="2000" err="1">
                <a:solidFill>
                  <a:schemeClr val="dk1"/>
                </a:solidFill>
                <a:latin typeface="Noto Sans"/>
                <a:ea typeface="Noto Sans"/>
                <a:cs typeface="Noto Sans"/>
                <a:sym typeface="Noto Sans"/>
              </a:rPr>
              <a:t>T</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x</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y</a:t>
            </a:r>
            <a:r>
              <a:rPr lang="en-US" sz="2000" baseline="-25000">
                <a:solidFill>
                  <a:schemeClr val="dk1"/>
                </a:solidFill>
                <a:latin typeface="Noto Sans"/>
                <a:ea typeface="Noto Sans"/>
                <a:cs typeface="Noto Sans"/>
                <a:sym typeface="Noto Sans"/>
              </a:rPr>
              <a:t> </a:t>
            </a:r>
            <a:r>
              <a:rPr lang="en-US" sz="2000">
                <a:solidFill>
                  <a:schemeClr val="dk1"/>
                </a:solidFill>
                <a:latin typeface="Noto Sans"/>
                <a:ea typeface="Noto Sans"/>
                <a:cs typeface="Noto Sans"/>
                <a:sym typeface="Noto Sans"/>
              </a:rPr>
              <a:t>, </a:t>
            </a:r>
            <a:r>
              <a:rPr lang="en-US" sz="2000" err="1">
                <a:solidFill>
                  <a:schemeClr val="dk1"/>
                </a:solidFill>
                <a:latin typeface="Noto Sans"/>
                <a:ea typeface="Noto Sans"/>
                <a:cs typeface="Noto Sans"/>
                <a:sym typeface="Noto Sans"/>
              </a:rPr>
              <a:t>P</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a:t>
            </a:r>
          </a:p>
        </p:txBody>
      </p:sp>
      <p:sp>
        <p:nvSpPr>
          <p:cNvPr id="7" name="Google Shape;178;p29">
            <a:extLst>
              <a:ext uri="{FF2B5EF4-FFF2-40B4-BE49-F238E27FC236}">
                <a16:creationId xmlns:a16="http://schemas.microsoft.com/office/drawing/2014/main" id="{5C6D2CFD-7505-0E26-874F-7FCC13666A2E}"/>
              </a:ext>
            </a:extLst>
          </p:cNvPr>
          <p:cNvSpPr txBox="1"/>
          <p:nvPr/>
        </p:nvSpPr>
        <p:spPr>
          <a:xfrm>
            <a:off x="3432435" y="1854833"/>
            <a:ext cx="854053" cy="6314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Cụ</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 </a:t>
            </a:r>
            <a:r>
              <a:rPr lang="en-US" sz="1800" err="1">
                <a:solidFill>
                  <a:schemeClr val="dk1"/>
                </a:solidFill>
                <a:latin typeface="Times New Roman" panose="02020603050405020304" pitchFamily="18" charset="0"/>
                <a:ea typeface="Noto Sans"/>
                <a:cs typeface="Times New Roman" panose="02020603050405020304" pitchFamily="18" charset="0"/>
                <a:sym typeface="Noto Sans"/>
              </a:rPr>
              <a:t>thể</a:t>
            </a:r>
            <a:r>
              <a:rPr lang="en-US" sz="1800">
                <a:solidFill>
                  <a:schemeClr val="dk1"/>
                </a:solidFill>
                <a:latin typeface="Times New Roman" panose="02020603050405020304" pitchFamily="18" charset="0"/>
                <a:ea typeface="Noto Sans"/>
                <a:cs typeface="Times New Roman" panose="02020603050405020304" pitchFamily="18" charset="0"/>
                <a:sym typeface="Noto Sans"/>
              </a:rPr>
              <a:t>:</a:t>
            </a:r>
          </a:p>
        </p:txBody>
      </p:sp>
      <p:cxnSp>
        <p:nvCxnSpPr>
          <p:cNvPr id="9" name="Straight Connector 8">
            <a:extLst>
              <a:ext uri="{FF2B5EF4-FFF2-40B4-BE49-F238E27FC236}">
                <a16:creationId xmlns:a16="http://schemas.microsoft.com/office/drawing/2014/main" id="{7181B998-8CD7-CCD0-BF69-698DA796B9AE}"/>
              </a:ext>
            </a:extLst>
          </p:cNvPr>
          <p:cNvCxnSpPr/>
          <p:nvPr/>
        </p:nvCxnSpPr>
        <p:spPr>
          <a:xfrm>
            <a:off x="4216335" y="1520225"/>
            <a:ext cx="0" cy="133184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65EF545-6790-ED2E-893E-56F526F19F68}"/>
              </a:ext>
            </a:extLst>
          </p:cNvPr>
          <p:cNvCxnSpPr/>
          <p:nvPr/>
        </p:nvCxnSpPr>
        <p:spPr>
          <a:xfrm>
            <a:off x="4239708" y="1520225"/>
            <a:ext cx="0" cy="1331843"/>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7443C25-C38D-2E50-D2A9-0DA752826012}"/>
              </a:ext>
            </a:extLst>
          </p:cNvPr>
          <p:cNvCxnSpPr/>
          <p:nvPr/>
        </p:nvCxnSpPr>
        <p:spPr>
          <a:xfrm>
            <a:off x="6744060" y="1595207"/>
            <a:ext cx="0" cy="1331843"/>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61176DB-86C4-4149-515C-F24051ACA6D5}"/>
              </a:ext>
            </a:extLst>
          </p:cNvPr>
          <p:cNvCxnSpPr/>
          <p:nvPr/>
        </p:nvCxnSpPr>
        <p:spPr>
          <a:xfrm>
            <a:off x="6766436" y="1555621"/>
            <a:ext cx="0" cy="1331843"/>
          </a:xfrm>
          <a:prstGeom prst="line">
            <a:avLst/>
          </a:prstGeom>
        </p:spPr>
        <p:style>
          <a:lnRef idx="1">
            <a:schemeClr val="dk1"/>
          </a:lnRef>
          <a:fillRef idx="0">
            <a:schemeClr val="dk1"/>
          </a:fillRef>
          <a:effectRef idx="0">
            <a:schemeClr val="dk1"/>
          </a:effectRef>
          <a:fontRef idx="minor">
            <a:schemeClr val="tx1"/>
          </a:fontRef>
        </p:style>
      </p:cxnSp>
      <p:sp>
        <p:nvSpPr>
          <p:cNvPr id="17" name="Google Shape;178;p29">
            <a:extLst>
              <a:ext uri="{FF2B5EF4-FFF2-40B4-BE49-F238E27FC236}">
                <a16:creationId xmlns:a16="http://schemas.microsoft.com/office/drawing/2014/main" id="{C4098C23-B8A9-BB02-F944-52C8A001BD3A}"/>
              </a:ext>
            </a:extLst>
          </p:cNvPr>
          <p:cNvSpPr txBox="1"/>
          <p:nvPr/>
        </p:nvSpPr>
        <p:spPr>
          <a:xfrm>
            <a:off x="6850079" y="1335824"/>
            <a:ext cx="2514092" cy="163118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a:solidFill>
                  <a:schemeClr val="dk1"/>
                </a:solidFill>
                <a:latin typeface="Noto Sans"/>
                <a:ea typeface="Noto Sans"/>
                <a:cs typeface="Noto Sans"/>
                <a:sym typeface="Noto Sans"/>
              </a:rPr>
              <a:t>xꞌ= T</a:t>
            </a:r>
            <a:r>
              <a:rPr lang="en-US" sz="2000" baseline="-25000">
                <a:solidFill>
                  <a:schemeClr val="dk1"/>
                </a:solidFill>
                <a:latin typeface="Noto Sans"/>
                <a:ea typeface="Noto Sans"/>
                <a:cs typeface="Noto Sans"/>
                <a:sym typeface="Noto Sans"/>
              </a:rPr>
              <a:t>x</a:t>
            </a:r>
            <a:r>
              <a:rPr lang="en-US" sz="2000">
                <a:solidFill>
                  <a:schemeClr val="dk1"/>
                </a:solidFill>
                <a:latin typeface="Noto Sans"/>
                <a:ea typeface="Noto Sans"/>
                <a:cs typeface="Noto Sans"/>
                <a:sym typeface="Noto Sans"/>
              </a:rPr>
              <a:t>(x, y, z)</a:t>
            </a:r>
          </a:p>
          <a:p>
            <a:pPr marL="0" lvl="0" indent="0" algn="l" rtl="0">
              <a:lnSpc>
                <a:spcPct val="115000"/>
              </a:lnSpc>
              <a:spcBef>
                <a:spcPts val="1000"/>
              </a:spcBef>
              <a:spcAft>
                <a:spcPts val="0"/>
              </a:spcAft>
              <a:buNone/>
            </a:pPr>
            <a:r>
              <a:rPr lang="en-US" sz="2000">
                <a:solidFill>
                  <a:schemeClr val="dk1"/>
                </a:solidFill>
                <a:latin typeface="Noto Sans"/>
                <a:ea typeface="Noto Sans"/>
                <a:cs typeface="Noto Sans"/>
                <a:sym typeface="Noto Sans"/>
              </a:rPr>
              <a:t>yꞌ = T</a:t>
            </a:r>
            <a:r>
              <a:rPr lang="en-US" sz="2000" baseline="-25000">
                <a:solidFill>
                  <a:schemeClr val="dk1"/>
                </a:solidFill>
                <a:latin typeface="Noto Sans"/>
                <a:ea typeface="Noto Sans"/>
                <a:cs typeface="Noto Sans"/>
                <a:sym typeface="Noto Sans"/>
              </a:rPr>
              <a:t>y</a:t>
            </a:r>
            <a:r>
              <a:rPr lang="en-US" sz="2000">
                <a:solidFill>
                  <a:schemeClr val="dk1"/>
                </a:solidFill>
                <a:latin typeface="Noto Sans"/>
                <a:ea typeface="Noto Sans"/>
                <a:cs typeface="Noto Sans"/>
                <a:sym typeface="Noto Sans"/>
              </a:rPr>
              <a:t>(x, y, z)</a:t>
            </a:r>
          </a:p>
          <a:p>
            <a:pPr>
              <a:lnSpc>
                <a:spcPct val="115000"/>
              </a:lnSpc>
              <a:spcBef>
                <a:spcPts val="1000"/>
              </a:spcBef>
            </a:pPr>
            <a:r>
              <a:rPr lang="en-US" sz="2000">
                <a:solidFill>
                  <a:schemeClr val="dk1"/>
                </a:solidFill>
                <a:latin typeface="Noto Sans"/>
                <a:ea typeface="Noto Sans"/>
                <a:cs typeface="Noto Sans"/>
                <a:sym typeface="Noto Sans"/>
              </a:rPr>
              <a:t>zꞌ = </a:t>
            </a:r>
            <a:r>
              <a:rPr lang="en-US" sz="2000" err="1">
                <a:solidFill>
                  <a:schemeClr val="dk1"/>
                </a:solidFill>
                <a:latin typeface="Noto Sans"/>
                <a:ea typeface="Noto Sans"/>
                <a:cs typeface="Noto Sans"/>
                <a:sym typeface="Noto Sans"/>
              </a:rPr>
              <a:t>T</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(x, y, z)</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vi-VN">
                <a:solidFill>
                  <a:schemeClr val="dk1"/>
                </a:solidFill>
                <a:latin typeface="Noto Sans"/>
                <a:ea typeface="Noto Sans"/>
                <a:cs typeface="Noto Sans"/>
                <a:sym typeface="Noto Sans"/>
              </a:rPr>
              <a:t>Biến đổi Taper</a:t>
            </a:r>
          </a:p>
        </p:txBody>
      </p:sp>
      <p:pic>
        <p:nvPicPr>
          <p:cNvPr id="190" name="Google Shape;190;p30"/>
          <p:cNvPicPr preferRelativeResize="0"/>
          <p:nvPr/>
        </p:nvPicPr>
        <p:blipFill rotWithShape="1">
          <a:blip r:embed="rId3">
            <a:alphaModFix/>
          </a:blip>
          <a:srcRect l="16064" t="14710" r="16064" b="6920"/>
          <a:stretch/>
        </p:blipFill>
        <p:spPr>
          <a:xfrm>
            <a:off x="-175625" y="3782925"/>
            <a:ext cx="2133775" cy="1642150"/>
          </a:xfrm>
          <a:prstGeom prst="rect">
            <a:avLst/>
          </a:prstGeom>
          <a:noFill/>
          <a:ln>
            <a:noFill/>
          </a:ln>
        </p:spPr>
      </p:pic>
      <p:pic>
        <p:nvPicPr>
          <p:cNvPr id="191" name="Google Shape;191;p30"/>
          <p:cNvPicPr preferRelativeResize="0"/>
          <p:nvPr/>
        </p:nvPicPr>
        <p:blipFill rotWithShape="1">
          <a:blip r:embed="rId4">
            <a:alphaModFix/>
          </a:blip>
          <a:srcRect l="11530" r="20285"/>
          <a:stretch/>
        </p:blipFill>
        <p:spPr>
          <a:xfrm>
            <a:off x="7315810" y="-119270"/>
            <a:ext cx="1877350" cy="1835051"/>
          </a:xfrm>
          <a:prstGeom prst="rect">
            <a:avLst/>
          </a:prstGeom>
          <a:noFill/>
          <a:ln>
            <a:noFill/>
          </a:ln>
        </p:spPr>
      </p:pic>
      <p:sp>
        <p:nvSpPr>
          <p:cNvPr id="5" name="Subtitle 4">
            <a:extLst>
              <a:ext uri="{FF2B5EF4-FFF2-40B4-BE49-F238E27FC236}">
                <a16:creationId xmlns:a16="http://schemas.microsoft.com/office/drawing/2014/main" id="{E4B13ACA-1194-5F22-F9C1-9BBB5C5571FD}"/>
              </a:ext>
            </a:extLst>
          </p:cNvPr>
          <p:cNvSpPr>
            <a:spLocks noGrp="1"/>
          </p:cNvSpPr>
          <p:nvPr>
            <p:ph type="subTitle" idx="1"/>
          </p:nvPr>
        </p:nvSpPr>
        <p:spPr>
          <a:xfrm>
            <a:off x="754507" y="1424719"/>
            <a:ext cx="3176139" cy="2018452"/>
          </a:xfrm>
        </p:spPr>
        <p:txBody>
          <a:bodyPr/>
          <a:lstStyle/>
          <a:p>
            <a:pPr marL="139700" indent="0"/>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kích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thước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3D </a:t>
            </a:r>
            <a:r>
              <a:rPr lang="en-US" sz="1800" err="1">
                <a:latin typeface="Times New Roman" panose="02020603050405020304" pitchFamily="18" charset="0"/>
                <a:cs typeface="Times New Roman" panose="02020603050405020304" pitchFamily="18" charset="0"/>
              </a:rPr>
              <a:t>từ</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đỉnh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đáy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lại</a:t>
            </a:r>
            <a:r>
              <a:rPr lang="en-US" sz="1800">
                <a:latin typeface="Times New Roman" panose="02020603050405020304" pitchFamily="18" charset="0"/>
                <a:cs typeface="Times New Roman" panose="02020603050405020304" pitchFamily="18" charset="0"/>
              </a:rPr>
              <a:t>.</a:t>
            </a:r>
          </a:p>
        </p:txBody>
      </p:sp>
      <p:sp>
        <p:nvSpPr>
          <p:cNvPr id="6" name="Google Shape;178;p29">
            <a:extLst>
              <a:ext uri="{FF2B5EF4-FFF2-40B4-BE49-F238E27FC236}">
                <a16:creationId xmlns:a16="http://schemas.microsoft.com/office/drawing/2014/main" id="{115319EA-FDFC-51EB-5935-12F255E19627}"/>
              </a:ext>
            </a:extLst>
          </p:cNvPr>
          <p:cNvSpPr txBox="1"/>
          <p:nvPr/>
        </p:nvSpPr>
        <p:spPr>
          <a:xfrm>
            <a:off x="4957486" y="1223391"/>
            <a:ext cx="2514092" cy="211336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2000">
                <a:solidFill>
                  <a:schemeClr val="dk1"/>
                </a:solidFill>
                <a:latin typeface="Noto Sans"/>
                <a:ea typeface="Noto Sans"/>
                <a:cs typeface="Noto Sans"/>
                <a:sym typeface="Noto Sans"/>
              </a:rPr>
              <a:t>xꞌ= T</a:t>
            </a:r>
            <a:r>
              <a:rPr lang="en-US" sz="2000" baseline="-25000">
                <a:solidFill>
                  <a:schemeClr val="dk1"/>
                </a:solidFill>
                <a:latin typeface="Noto Sans"/>
                <a:ea typeface="Noto Sans"/>
                <a:cs typeface="Noto Sans"/>
                <a:sym typeface="Noto Sans"/>
              </a:rPr>
              <a:t>x</a:t>
            </a:r>
            <a:r>
              <a:rPr lang="en-US" sz="2000">
                <a:solidFill>
                  <a:schemeClr val="dk1"/>
                </a:solidFill>
                <a:latin typeface="Noto Sans"/>
                <a:ea typeface="Noto Sans"/>
                <a:cs typeface="Noto Sans"/>
                <a:sym typeface="Noto Sans"/>
              </a:rPr>
              <a:t>(x, y, z) = </a:t>
            </a:r>
            <a:r>
              <a:rPr lang="en-US" sz="2000" err="1">
                <a:solidFill>
                  <a:schemeClr val="dk1"/>
                </a:solidFill>
                <a:latin typeface="Noto Sans"/>
                <a:ea typeface="Noto Sans"/>
                <a:cs typeface="Noto Sans"/>
                <a:sym typeface="Noto Sans"/>
              </a:rPr>
              <a:t>rx</a:t>
            </a:r>
            <a:endParaRPr lang="en-US" sz="2000">
              <a:solidFill>
                <a:schemeClr val="dk1"/>
              </a:solidFill>
              <a:latin typeface="Noto Sans"/>
              <a:ea typeface="Noto Sans"/>
              <a:cs typeface="Noto Sans"/>
              <a:sym typeface="Noto Sans"/>
            </a:endParaRPr>
          </a:p>
          <a:p>
            <a:pPr marL="0" lvl="0" indent="0" algn="l" rtl="0">
              <a:lnSpc>
                <a:spcPct val="115000"/>
              </a:lnSpc>
              <a:spcBef>
                <a:spcPts val="1000"/>
              </a:spcBef>
              <a:spcAft>
                <a:spcPts val="0"/>
              </a:spcAft>
              <a:buNone/>
            </a:pPr>
            <a:r>
              <a:rPr lang="en-US" sz="2000">
                <a:solidFill>
                  <a:schemeClr val="dk1"/>
                </a:solidFill>
                <a:latin typeface="Noto Sans"/>
                <a:ea typeface="Noto Sans"/>
                <a:cs typeface="Noto Sans"/>
                <a:sym typeface="Noto Sans"/>
              </a:rPr>
              <a:t>yꞌ = T</a:t>
            </a:r>
            <a:r>
              <a:rPr lang="en-US" sz="2000" baseline="-25000">
                <a:solidFill>
                  <a:schemeClr val="dk1"/>
                </a:solidFill>
                <a:latin typeface="Noto Sans"/>
                <a:ea typeface="Noto Sans"/>
                <a:cs typeface="Noto Sans"/>
                <a:sym typeface="Noto Sans"/>
              </a:rPr>
              <a:t>y</a:t>
            </a:r>
            <a:r>
              <a:rPr lang="en-US" sz="2000">
                <a:solidFill>
                  <a:schemeClr val="dk1"/>
                </a:solidFill>
                <a:latin typeface="Noto Sans"/>
                <a:ea typeface="Noto Sans"/>
                <a:cs typeface="Noto Sans"/>
                <a:sym typeface="Noto Sans"/>
              </a:rPr>
              <a:t>(x, y, z) = </a:t>
            </a:r>
            <a:r>
              <a:rPr lang="en-US" sz="2000" err="1">
                <a:solidFill>
                  <a:schemeClr val="dk1"/>
                </a:solidFill>
                <a:latin typeface="Noto Sans"/>
                <a:ea typeface="Noto Sans"/>
                <a:cs typeface="Noto Sans"/>
                <a:sym typeface="Noto Sans"/>
              </a:rPr>
              <a:t>ry</a:t>
            </a:r>
            <a:endParaRPr lang="en-US" sz="2000">
              <a:solidFill>
                <a:schemeClr val="dk1"/>
              </a:solidFill>
              <a:latin typeface="Noto Sans"/>
              <a:ea typeface="Noto Sans"/>
              <a:cs typeface="Noto Sans"/>
              <a:sym typeface="Noto Sans"/>
            </a:endParaRPr>
          </a:p>
          <a:p>
            <a:pPr>
              <a:lnSpc>
                <a:spcPct val="115000"/>
              </a:lnSpc>
              <a:spcBef>
                <a:spcPts val="1000"/>
              </a:spcBef>
            </a:pPr>
            <a:r>
              <a:rPr lang="en-US" sz="2000">
                <a:solidFill>
                  <a:schemeClr val="dk1"/>
                </a:solidFill>
                <a:latin typeface="Noto Sans"/>
                <a:ea typeface="Noto Sans"/>
                <a:cs typeface="Noto Sans"/>
                <a:sym typeface="Noto Sans"/>
              </a:rPr>
              <a:t>zꞌ = </a:t>
            </a:r>
            <a:r>
              <a:rPr lang="en-US" sz="2000" err="1">
                <a:solidFill>
                  <a:schemeClr val="dk1"/>
                </a:solidFill>
                <a:latin typeface="Noto Sans"/>
                <a:ea typeface="Noto Sans"/>
                <a:cs typeface="Noto Sans"/>
                <a:sym typeface="Noto Sans"/>
              </a:rPr>
              <a:t>T</a:t>
            </a:r>
            <a:r>
              <a:rPr lang="en-US" sz="2000" baseline="-25000" err="1">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(x, y, z) = z</a:t>
            </a:r>
          </a:p>
          <a:p>
            <a:pPr>
              <a:lnSpc>
                <a:spcPct val="115000"/>
              </a:lnSpc>
              <a:spcBef>
                <a:spcPts val="1000"/>
              </a:spcBef>
            </a:pPr>
            <a:r>
              <a:rPr lang="en-US" sz="2000" err="1">
                <a:solidFill>
                  <a:schemeClr val="dk1"/>
                </a:solidFill>
                <a:latin typeface="Noto Sans"/>
                <a:ea typeface="Noto Sans"/>
                <a:cs typeface="Noto Sans"/>
                <a:sym typeface="Noto Sans"/>
              </a:rPr>
              <a:t>Với</a:t>
            </a:r>
            <a:r>
              <a:rPr lang="en-US" sz="2000">
                <a:solidFill>
                  <a:schemeClr val="dk1"/>
                </a:solidFill>
                <a:latin typeface="Noto Sans"/>
                <a:ea typeface="Noto Sans"/>
                <a:cs typeface="Noto Sans"/>
                <a:sym typeface="Noto Sans"/>
              </a:rPr>
              <a:t> r = f(z)</a:t>
            </a:r>
          </a:p>
        </p:txBody>
      </p:sp>
      <p:cxnSp>
        <p:nvCxnSpPr>
          <p:cNvPr id="7" name="Straight Connector 6">
            <a:extLst>
              <a:ext uri="{FF2B5EF4-FFF2-40B4-BE49-F238E27FC236}">
                <a16:creationId xmlns:a16="http://schemas.microsoft.com/office/drawing/2014/main" id="{479D9F52-758F-85E7-CDEC-EF38F83DBF55}"/>
              </a:ext>
            </a:extLst>
          </p:cNvPr>
          <p:cNvCxnSpPr>
            <a:cxnSpLocks/>
          </p:cNvCxnSpPr>
          <p:nvPr/>
        </p:nvCxnSpPr>
        <p:spPr>
          <a:xfrm>
            <a:off x="5031923" y="1404753"/>
            <a:ext cx="0" cy="1292064"/>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84EFE4CD-D99F-5D1A-1A42-32BB02A4ED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1611" y="3317087"/>
            <a:ext cx="4702859" cy="1642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vi-VN">
                <a:solidFill>
                  <a:schemeClr val="dk1"/>
                </a:solidFill>
                <a:latin typeface="Noto Sans"/>
                <a:ea typeface="Noto Sans"/>
                <a:cs typeface="Noto Sans"/>
                <a:sym typeface="Noto Sans"/>
              </a:rPr>
              <a:t>Biến đổi Twist</a:t>
            </a:r>
          </a:p>
        </p:txBody>
      </p:sp>
      <p:pic>
        <p:nvPicPr>
          <p:cNvPr id="207" name="Google Shape;207;p31"/>
          <p:cNvPicPr preferRelativeResize="0"/>
          <p:nvPr/>
        </p:nvPicPr>
        <p:blipFill>
          <a:blip r:embed="rId3">
            <a:alphaModFix/>
          </a:blip>
          <a:stretch>
            <a:fillRect/>
          </a:stretch>
        </p:blipFill>
        <p:spPr>
          <a:xfrm rot="-1589709">
            <a:off x="7193024" y="-73344"/>
            <a:ext cx="2273036" cy="1514988"/>
          </a:xfrm>
          <a:prstGeom prst="rect">
            <a:avLst/>
          </a:prstGeom>
          <a:noFill/>
          <a:ln>
            <a:noFill/>
          </a:ln>
        </p:spPr>
      </p:pic>
      <p:pic>
        <p:nvPicPr>
          <p:cNvPr id="208" name="Google Shape;208;p31"/>
          <p:cNvPicPr preferRelativeResize="0"/>
          <p:nvPr/>
        </p:nvPicPr>
        <p:blipFill rotWithShape="1">
          <a:blip r:embed="rId4">
            <a:alphaModFix/>
          </a:blip>
          <a:srcRect l="20163" t="9096" r="29428" b="9096"/>
          <a:stretch/>
        </p:blipFill>
        <p:spPr>
          <a:xfrm>
            <a:off x="8194202" y="1467502"/>
            <a:ext cx="1490427" cy="1612051"/>
          </a:xfrm>
          <a:prstGeom prst="rect">
            <a:avLst/>
          </a:prstGeom>
          <a:noFill/>
          <a:ln>
            <a:noFill/>
          </a:ln>
        </p:spPr>
      </p:pic>
      <p:pic>
        <p:nvPicPr>
          <p:cNvPr id="209" name="Google Shape;209;p31"/>
          <p:cNvPicPr preferRelativeResize="0"/>
          <p:nvPr/>
        </p:nvPicPr>
        <p:blipFill rotWithShape="1">
          <a:blip r:embed="rId5">
            <a:alphaModFix/>
          </a:blip>
          <a:srcRect l="11290" t="31958" r="37199" b="36700"/>
          <a:stretch/>
        </p:blipFill>
        <p:spPr>
          <a:xfrm>
            <a:off x="7445025" y="1985817"/>
            <a:ext cx="1523881" cy="617976"/>
          </a:xfrm>
          <a:prstGeom prst="rect">
            <a:avLst/>
          </a:prstGeom>
          <a:noFill/>
          <a:ln>
            <a:noFill/>
          </a:ln>
        </p:spPr>
      </p:pic>
      <p:sp>
        <p:nvSpPr>
          <p:cNvPr id="12" name="Subtitle 4">
            <a:extLst>
              <a:ext uri="{FF2B5EF4-FFF2-40B4-BE49-F238E27FC236}">
                <a16:creationId xmlns:a16="http://schemas.microsoft.com/office/drawing/2014/main" id="{9232E8F9-CFC0-6444-73D5-038DBAEDE8B9}"/>
              </a:ext>
            </a:extLst>
          </p:cNvPr>
          <p:cNvSpPr>
            <a:spLocks noGrp="1"/>
          </p:cNvSpPr>
          <p:nvPr>
            <p:ph type="subTitle" idx="1"/>
          </p:nvPr>
        </p:nvSpPr>
        <p:spPr>
          <a:xfrm>
            <a:off x="634003" y="1377517"/>
            <a:ext cx="6623728" cy="877979"/>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dùng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xoay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3D </a:t>
            </a:r>
            <a:r>
              <a:rPr lang="en-US" sz="1800" err="1">
                <a:latin typeface="Times New Roman" panose="02020603050405020304" pitchFamily="18" charset="0"/>
                <a:cs typeface="Times New Roman" panose="02020603050405020304" pitchFamily="18" charset="0"/>
              </a:rPr>
              <a:t>xung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quanh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cụ</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góc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xoay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di </a:t>
            </a:r>
            <a:r>
              <a:rPr lang="en-US" sz="1800" err="1">
                <a:latin typeface="Times New Roman" panose="02020603050405020304" pitchFamily="18" charset="0"/>
                <a:cs typeface="Times New Roman" panose="02020603050405020304" pitchFamily="18" charset="0"/>
              </a:rPr>
              <a:t>chuyển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vòng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cung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xoắn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hiệu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xoắn</a:t>
            </a:r>
            <a:r>
              <a:rPr lang="en-US" sz="180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Google Shape;178;p29">
                <a:extLst>
                  <a:ext uri="{FF2B5EF4-FFF2-40B4-BE49-F238E27FC236}">
                    <a16:creationId xmlns:a16="http://schemas.microsoft.com/office/drawing/2014/main" id="{0B5E52C3-9009-B611-42E6-2AED7A1701AE}"/>
                  </a:ext>
                </a:extLst>
              </p:cNvPr>
              <p:cNvSpPr txBox="1"/>
              <p:nvPr/>
            </p:nvSpPr>
            <p:spPr>
              <a:xfrm>
                <a:off x="1088417" y="2800063"/>
                <a:ext cx="3712852" cy="197179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a:solidFill>
                      <a:schemeClr val="dk1"/>
                    </a:solidFill>
                    <a:latin typeface="Noto Sans"/>
                    <a:ea typeface="Noto Sans"/>
                    <a:cs typeface="Noto Sans"/>
                    <a:sym typeface="Noto Sans"/>
                  </a:rPr>
                  <a:t>xꞌ= T</a:t>
                </a:r>
                <a:r>
                  <a:rPr lang="en-US" sz="1800" baseline="-25000">
                    <a:solidFill>
                      <a:schemeClr val="dk1"/>
                    </a:solidFill>
                    <a:latin typeface="Noto Sans"/>
                    <a:ea typeface="Noto Sans"/>
                    <a:cs typeface="Noto Sans"/>
                    <a:sym typeface="Noto Sans"/>
                  </a:rPr>
                  <a:t>x</a:t>
                </a:r>
                <a:r>
                  <a:rPr lang="en-US" sz="1800">
                    <a:solidFill>
                      <a:schemeClr val="dk1"/>
                    </a:solidFill>
                    <a:latin typeface="Noto Sans"/>
                    <a:ea typeface="Noto Sans"/>
                    <a:cs typeface="Noto Sans"/>
                    <a:sym typeface="Noto Sans"/>
                  </a:rPr>
                  <a:t>(x, y, z) = </a:t>
                </a:r>
                <a14:m>
                  <m:oMath xmlns:m="http://schemas.openxmlformats.org/officeDocument/2006/math">
                    <m:r>
                      <a:rPr lang="en-US" sz="1800" b="0" i="1" smtClean="0">
                        <a:solidFill>
                          <a:schemeClr val="dk1"/>
                        </a:solidFill>
                        <a:latin typeface="Cambria Math" panose="02040503050406030204" pitchFamily="18" charset="0"/>
                        <a:ea typeface="Noto Sans"/>
                        <a:cs typeface="Noto Sans"/>
                        <a:sym typeface="Noto Sans"/>
                      </a:rPr>
                      <m:t>𝑥𝑐𝑜𝑠</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𝜃</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𝑦𝑠𝑖𝑛</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𝜃</m:t>
                    </m:r>
                  </m:oMath>
                </a14:m>
                <a:endParaRPr lang="en-US" sz="1800">
                  <a:solidFill>
                    <a:schemeClr val="dk1"/>
                  </a:solidFill>
                  <a:latin typeface="Noto Sans"/>
                  <a:ea typeface="Noto Sans"/>
                  <a:cs typeface="Noto Sans"/>
                  <a:sym typeface="Noto Sans"/>
                </a:endParaRPr>
              </a:p>
              <a:p>
                <a:pPr marL="0" lvl="0" indent="0" algn="l" rtl="0">
                  <a:lnSpc>
                    <a:spcPct val="115000"/>
                  </a:lnSpc>
                  <a:spcBef>
                    <a:spcPts val="1000"/>
                  </a:spcBef>
                  <a:spcAft>
                    <a:spcPts val="0"/>
                  </a:spcAft>
                  <a:buNone/>
                </a:pPr>
                <a:r>
                  <a:rPr lang="en-US" sz="1800">
                    <a:solidFill>
                      <a:schemeClr val="dk1"/>
                    </a:solidFill>
                    <a:latin typeface="Noto Sans"/>
                    <a:ea typeface="Noto Sans"/>
                    <a:cs typeface="Noto Sans"/>
                    <a:sym typeface="Noto Sans"/>
                  </a:rPr>
                  <a:t>yꞌ = T</a:t>
                </a:r>
                <a:r>
                  <a:rPr lang="en-US" sz="1800" baseline="-25000">
                    <a:solidFill>
                      <a:schemeClr val="dk1"/>
                    </a:solidFill>
                    <a:latin typeface="Noto Sans"/>
                    <a:ea typeface="Noto Sans"/>
                    <a:cs typeface="Noto Sans"/>
                    <a:sym typeface="Noto Sans"/>
                  </a:rPr>
                  <a:t>y</a:t>
                </a:r>
                <a:r>
                  <a:rPr lang="en-US" sz="1800">
                    <a:solidFill>
                      <a:schemeClr val="dk1"/>
                    </a:solidFill>
                    <a:latin typeface="Noto Sans"/>
                    <a:ea typeface="Noto Sans"/>
                    <a:cs typeface="Noto Sans"/>
                    <a:sym typeface="Noto Sans"/>
                  </a:rPr>
                  <a:t>(x, y, z) = </a:t>
                </a:r>
                <a14:m>
                  <m:oMath xmlns:m="http://schemas.openxmlformats.org/officeDocument/2006/math">
                    <m:r>
                      <a:rPr lang="en-US" sz="1800" b="0" i="1" smtClean="0">
                        <a:solidFill>
                          <a:schemeClr val="dk1"/>
                        </a:solidFill>
                        <a:latin typeface="Cambria Math" panose="02040503050406030204" pitchFamily="18" charset="0"/>
                        <a:ea typeface="Noto Sans"/>
                        <a:cs typeface="Noto Sans"/>
                        <a:sym typeface="Noto Sans"/>
                      </a:rPr>
                      <m:t>𝑥𝑠𝑖𝑛</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𝜃</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𝑦𝑐𝑜𝑠</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𝜃</m:t>
                    </m:r>
                  </m:oMath>
                </a14:m>
                <a:endParaRPr lang="en-US" sz="1800">
                  <a:solidFill>
                    <a:schemeClr val="dk1"/>
                  </a:solidFill>
                  <a:latin typeface="Noto Sans"/>
                  <a:ea typeface="Noto Sans"/>
                  <a:cs typeface="Noto Sans"/>
                  <a:sym typeface="Noto Sans"/>
                </a:endParaRPr>
              </a:p>
              <a:p>
                <a:pPr>
                  <a:lnSpc>
                    <a:spcPct val="115000"/>
                  </a:lnSpc>
                  <a:spcBef>
                    <a:spcPts val="1000"/>
                  </a:spcBef>
                </a:pPr>
                <a:r>
                  <a:rPr lang="en-US" sz="1800">
                    <a:solidFill>
                      <a:schemeClr val="dk1"/>
                    </a:solidFill>
                    <a:latin typeface="Noto Sans"/>
                    <a:ea typeface="Noto Sans"/>
                    <a:cs typeface="Noto Sans"/>
                    <a:sym typeface="Noto Sans"/>
                  </a:rPr>
                  <a:t>zꞌ = </a:t>
                </a:r>
                <a:r>
                  <a:rPr lang="en-US" sz="1800" err="1">
                    <a:solidFill>
                      <a:schemeClr val="dk1"/>
                    </a:solidFill>
                    <a:latin typeface="Noto Sans"/>
                    <a:ea typeface="Noto Sans"/>
                    <a:cs typeface="Noto Sans"/>
                    <a:sym typeface="Noto Sans"/>
                  </a:rPr>
                  <a:t>T</a:t>
                </a:r>
                <a:r>
                  <a:rPr lang="en-US" sz="1800" baseline="-25000" err="1">
                    <a:solidFill>
                      <a:schemeClr val="dk1"/>
                    </a:solidFill>
                    <a:latin typeface="Noto Sans"/>
                    <a:ea typeface="Noto Sans"/>
                    <a:cs typeface="Noto Sans"/>
                    <a:sym typeface="Noto Sans"/>
                  </a:rPr>
                  <a:t>z</a:t>
                </a:r>
                <a:r>
                  <a:rPr lang="en-US" sz="1800">
                    <a:solidFill>
                      <a:schemeClr val="dk1"/>
                    </a:solidFill>
                    <a:latin typeface="Noto Sans"/>
                    <a:ea typeface="Noto Sans"/>
                    <a:cs typeface="Noto Sans"/>
                    <a:sym typeface="Noto Sans"/>
                  </a:rPr>
                  <a:t>(x, y, z) = z</a:t>
                </a:r>
              </a:p>
              <a:p>
                <a:pPr>
                  <a:lnSpc>
                    <a:spcPct val="115000"/>
                  </a:lnSpc>
                  <a:spcBef>
                    <a:spcPts val="1000"/>
                  </a:spcBef>
                </a:pPr>
                <a:r>
                  <a:rPr lang="en-US" sz="1800" err="1">
                    <a:solidFill>
                      <a:schemeClr val="dk1"/>
                    </a:solidFill>
                    <a:latin typeface="Noto Sans"/>
                    <a:ea typeface="Noto Sans"/>
                    <a:cs typeface="Noto Sans"/>
                    <a:sym typeface="Noto Sans"/>
                  </a:rPr>
                  <a:t>Với</a:t>
                </a:r>
                <a:r>
                  <a:rPr lang="en-US" sz="1800">
                    <a:solidFill>
                      <a:schemeClr val="dk1"/>
                    </a:solidFill>
                    <a:latin typeface="Noto Sans"/>
                    <a:ea typeface="Noto Sans"/>
                    <a:cs typeface="Noto Sans"/>
                    <a:sym typeface="Noto Sans"/>
                  </a:rPr>
                  <a:t> </a:t>
                </a:r>
                <a14:m>
                  <m:oMath xmlns:m="http://schemas.openxmlformats.org/officeDocument/2006/math">
                    <m:r>
                      <a:rPr lang="en-US" sz="1800" i="1" smtClean="0">
                        <a:solidFill>
                          <a:schemeClr val="dk1"/>
                        </a:solidFill>
                        <a:latin typeface="Cambria Math" panose="02040503050406030204" pitchFamily="18" charset="0"/>
                        <a:ea typeface="Cambria Math" panose="02040503050406030204" pitchFamily="18" charset="0"/>
                        <a:cs typeface="Noto Sans"/>
                        <a:sym typeface="Noto Sans"/>
                      </a:rPr>
                      <m:t>𝜃</m:t>
                    </m:r>
                  </m:oMath>
                </a14:m>
                <a:r>
                  <a:rPr lang="en-US" sz="1800">
                    <a:solidFill>
                      <a:schemeClr val="dk1"/>
                    </a:solidFill>
                    <a:latin typeface="Noto Sans"/>
                    <a:ea typeface="Noto Sans"/>
                    <a:cs typeface="Noto Sans"/>
                    <a:sym typeface="Noto Sans"/>
                  </a:rPr>
                  <a:t> = f(z)</a:t>
                </a:r>
              </a:p>
            </p:txBody>
          </p:sp>
        </mc:Choice>
        <mc:Fallback xmlns="">
          <p:sp>
            <p:nvSpPr>
              <p:cNvPr id="13" name="Google Shape;178;p29">
                <a:extLst>
                  <a:ext uri="{FF2B5EF4-FFF2-40B4-BE49-F238E27FC236}">
                    <a16:creationId xmlns:a16="http://schemas.microsoft.com/office/drawing/2014/main" id="{0B5E52C3-9009-B611-42E6-2AED7A1701AE}"/>
                  </a:ext>
                </a:extLst>
              </p:cNvPr>
              <p:cNvSpPr txBox="1">
                <a:spLocks noRot="1" noChangeAspect="1" noMove="1" noResize="1" noEditPoints="1" noAdjustHandles="1" noChangeArrowheads="1" noChangeShapeType="1" noTextEdit="1"/>
              </p:cNvSpPr>
              <p:nvPr/>
            </p:nvSpPr>
            <p:spPr>
              <a:xfrm>
                <a:off x="1088417" y="2800063"/>
                <a:ext cx="3712852" cy="1971792"/>
              </a:xfrm>
              <a:prstGeom prst="rect">
                <a:avLst/>
              </a:prstGeom>
              <a:blipFill>
                <a:blip r:embed="rId6"/>
                <a:stretch>
                  <a:fillRect l="-1478" b="-617"/>
                </a:stretch>
              </a:blipFill>
              <a:ln>
                <a:noFill/>
              </a:ln>
            </p:spPr>
            <p:txBody>
              <a:bodyPr/>
              <a:lstStyle/>
              <a:p>
                <a:r>
                  <a:rPr lang="en-US">
                    <a:noFill/>
                  </a:rPr>
                  <a:t> </a:t>
                </a:r>
              </a:p>
            </p:txBody>
          </p:sp>
        </mc:Fallback>
      </mc:AlternateContent>
      <p:pic>
        <p:nvPicPr>
          <p:cNvPr id="3074" name="Picture 2">
            <a:extLst>
              <a:ext uri="{FF2B5EF4-FFF2-40B4-BE49-F238E27FC236}">
                <a16:creationId xmlns:a16="http://schemas.microsoft.com/office/drawing/2014/main" id="{8EA3A0D0-87C3-9F75-AE20-50049550566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5466"/>
          <a:stretch/>
        </p:blipFill>
        <p:spPr bwMode="auto">
          <a:xfrm>
            <a:off x="5109440" y="2814949"/>
            <a:ext cx="2710174" cy="214124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6BE617FB-00A6-1017-9FBD-5EF839CDEC79}"/>
              </a:ext>
            </a:extLst>
          </p:cNvPr>
          <p:cNvCxnSpPr/>
          <p:nvPr/>
        </p:nvCxnSpPr>
        <p:spPr>
          <a:xfrm>
            <a:off x="1088417" y="3211001"/>
            <a:ext cx="0" cy="133184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vi-VN">
                <a:solidFill>
                  <a:schemeClr val="dk1"/>
                </a:solidFill>
                <a:latin typeface="Noto Sans"/>
                <a:ea typeface="Noto Sans"/>
                <a:cs typeface="Noto Sans"/>
                <a:sym typeface="Noto Sans"/>
              </a:rPr>
              <a:t>Biến đổi Bend</a:t>
            </a:r>
          </a:p>
        </p:txBody>
      </p:sp>
      <p:pic>
        <p:nvPicPr>
          <p:cNvPr id="224" name="Google Shape;224;p32"/>
          <p:cNvPicPr preferRelativeResize="0"/>
          <p:nvPr/>
        </p:nvPicPr>
        <p:blipFill rotWithShape="1">
          <a:blip r:embed="rId3">
            <a:alphaModFix/>
          </a:blip>
          <a:srcRect l="13435" t="12455" r="22617" b="8211"/>
          <a:stretch/>
        </p:blipFill>
        <p:spPr>
          <a:xfrm>
            <a:off x="6719000" y="-201300"/>
            <a:ext cx="2010051" cy="1662000"/>
          </a:xfrm>
          <a:prstGeom prst="rect">
            <a:avLst/>
          </a:prstGeom>
          <a:noFill/>
          <a:ln>
            <a:noFill/>
          </a:ln>
        </p:spPr>
      </p:pic>
      <p:sp>
        <p:nvSpPr>
          <p:cNvPr id="16" name="Subtitle 4">
            <a:extLst>
              <a:ext uri="{FF2B5EF4-FFF2-40B4-BE49-F238E27FC236}">
                <a16:creationId xmlns:a16="http://schemas.microsoft.com/office/drawing/2014/main" id="{4AA7E5D2-A9FF-D248-2BFA-07BB30BE91D7}"/>
              </a:ext>
            </a:extLst>
          </p:cNvPr>
          <p:cNvSpPr>
            <a:spLocks noGrp="1"/>
          </p:cNvSpPr>
          <p:nvPr>
            <p:ph type="subTitle" idx="1"/>
          </p:nvPr>
        </p:nvSpPr>
        <p:spPr>
          <a:xfrm>
            <a:off x="720000" y="1499489"/>
            <a:ext cx="7339479" cy="914064"/>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dùng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uốn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3D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đường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a:t>
            </a:r>
          </a:p>
          <a:p>
            <a:pPr marL="425450" indent="-285750">
              <a:buFontTx/>
              <a:buChar char="-"/>
            </a:pPr>
            <a:r>
              <a:rPr lang="en-US" sz="1800" err="1">
                <a:latin typeface="Times New Roman" panose="02020603050405020304" pitchFamily="18" charset="0"/>
                <a:cs typeface="Times New Roman" panose="02020603050405020304" pitchFamily="18" charset="0"/>
              </a:rPr>
              <a:t>Đường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uốn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thông</a:t>
            </a:r>
            <a:r>
              <a:rPr lang="en-US" sz="1800">
                <a:latin typeface="Times New Roman" panose="02020603050405020304" pitchFamily="18" charset="0"/>
                <a:cs typeface="Times New Roman" panose="02020603050405020304" pitchFamily="18" charset="0"/>
              </a:rPr>
              <a:t> qua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soát</a:t>
            </a:r>
            <a:r>
              <a:rPr lang="en-US" sz="1800">
                <a:latin typeface="Times New Roman" panose="02020603050405020304" pitchFamily="18" charset="0"/>
                <a:cs typeface="Times New Roman" panose="02020603050405020304" pitchFamily="18" charset="0"/>
              </a:rPr>
              <a:t> (control points)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phương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toán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học</a:t>
            </a:r>
            <a:r>
              <a:rPr lang="en-US" sz="1800">
                <a:latin typeface="Times New Roman" panose="02020603050405020304" pitchFamily="18" charset="0"/>
                <a:cs typeface="Times New Roman" panose="02020603050405020304" pitchFamily="18" charset="0"/>
              </a:rPr>
              <a:t>. </a:t>
            </a:r>
          </a:p>
          <a:p>
            <a:pPr marL="425450" indent="-285750">
              <a:buFontTx/>
              <a:buChar char="-"/>
            </a:pPr>
            <a:endParaRPr lang="en-US" sz="1800">
              <a:latin typeface="Times New Roman" panose="02020603050405020304" pitchFamily="18" charset="0"/>
              <a:cs typeface="Times New Roman" panose="02020603050405020304" pitchFamily="18" charset="0"/>
            </a:endParaRPr>
          </a:p>
          <a:p>
            <a:pPr marL="425450" indent="-285750">
              <a:buFontTx/>
              <a:buChar char="-"/>
            </a:pPr>
            <a:endParaRPr lang="en-US" sz="1800">
              <a:latin typeface="Times New Roman" panose="02020603050405020304" pitchFamily="18" charset="0"/>
              <a:cs typeface="Times New Roman" panose="02020603050405020304" pitchFamily="18" charset="0"/>
            </a:endParaRPr>
          </a:p>
        </p:txBody>
      </p:sp>
      <p:pic>
        <p:nvPicPr>
          <p:cNvPr id="4100" name="Picture 4">
            <a:extLst>
              <a:ext uri="{FF2B5EF4-FFF2-40B4-BE49-F238E27FC236}">
                <a16:creationId xmlns:a16="http://schemas.microsoft.com/office/drawing/2014/main" id="{B95A3E18-C502-22EB-9259-CAEBDDE4B7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54"/>
          <a:stretch/>
        </p:blipFill>
        <p:spPr bwMode="auto">
          <a:xfrm>
            <a:off x="4792008" y="2895317"/>
            <a:ext cx="2540286" cy="21594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7" name="Google Shape;178;p29">
                <a:extLst>
                  <a:ext uri="{FF2B5EF4-FFF2-40B4-BE49-F238E27FC236}">
                    <a16:creationId xmlns:a16="http://schemas.microsoft.com/office/drawing/2014/main" id="{3D69D89A-E2D3-DD5B-9827-0FD8D203C5B4}"/>
                  </a:ext>
                </a:extLst>
              </p:cNvPr>
              <p:cNvSpPr txBox="1"/>
              <p:nvPr/>
            </p:nvSpPr>
            <p:spPr>
              <a:xfrm>
                <a:off x="1690431" y="2877313"/>
                <a:ext cx="2263054" cy="152500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a:solidFill>
                      <a:schemeClr val="dk1"/>
                    </a:solidFill>
                    <a:latin typeface="Noto Sans"/>
                    <a:ea typeface="Noto Sans"/>
                    <a:cs typeface="Noto Sans"/>
                    <a:sym typeface="Noto Sans"/>
                  </a:rPr>
                  <a:t>xꞌ= x</a:t>
                </a:r>
              </a:p>
              <a:p>
                <a:pPr marL="0" lvl="0" indent="0" algn="l" rtl="0">
                  <a:lnSpc>
                    <a:spcPct val="115000"/>
                  </a:lnSpc>
                  <a:spcBef>
                    <a:spcPts val="1000"/>
                  </a:spcBef>
                  <a:spcAft>
                    <a:spcPts val="0"/>
                  </a:spcAft>
                  <a:buNone/>
                </a:pPr>
                <a:r>
                  <a:rPr lang="en-US" sz="1800">
                    <a:solidFill>
                      <a:schemeClr val="dk1"/>
                    </a:solidFill>
                    <a:latin typeface="Noto Sans"/>
                    <a:ea typeface="Noto Sans"/>
                    <a:cs typeface="Noto Sans"/>
                    <a:sym typeface="Noto Sans"/>
                  </a:rPr>
                  <a:t>yꞌ = </a:t>
                </a:r>
                <a14:m>
                  <m:oMath xmlns:m="http://schemas.openxmlformats.org/officeDocument/2006/math">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𝑦</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m:rPr>
                        <m:sty m:val="p"/>
                      </m:rPr>
                      <a:rPr lang="en-US" sz="1800" b="0" i="0" smtClean="0">
                        <a:solidFill>
                          <a:schemeClr val="dk1"/>
                        </a:solidFill>
                        <a:latin typeface="Cambria Math" panose="02040503050406030204" pitchFamily="18" charset="0"/>
                        <a:ea typeface="Cambria Math" panose="02040503050406030204" pitchFamily="18" charset="0"/>
                        <a:cs typeface="Noto Sans"/>
                        <a:sym typeface="Noto Sans"/>
                      </a:rPr>
                      <m:t>cos</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𝑓</m:t>
                    </m:r>
                    <m:d>
                      <m:dPr>
                        <m:ctrlP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ctrlPr>
                      </m:dPr>
                      <m:e>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𝑥</m:t>
                        </m:r>
                      </m:e>
                    </m:d>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oMath>
                </a14:m>
                <a:endParaRPr lang="en-US" sz="1800">
                  <a:solidFill>
                    <a:schemeClr val="dk1"/>
                  </a:solidFill>
                  <a:latin typeface="Noto Sans"/>
                  <a:ea typeface="Noto Sans"/>
                  <a:cs typeface="Noto Sans"/>
                  <a:sym typeface="Noto Sans"/>
                </a:endParaRPr>
              </a:p>
              <a:p>
                <a:pPr marL="0" lvl="0" indent="0" algn="l" rtl="0">
                  <a:lnSpc>
                    <a:spcPct val="115000"/>
                  </a:lnSpc>
                  <a:spcBef>
                    <a:spcPts val="1000"/>
                  </a:spcBef>
                  <a:spcAft>
                    <a:spcPts val="0"/>
                  </a:spcAft>
                  <a:buNone/>
                </a:pPr>
                <a:r>
                  <a:rPr lang="en-US" sz="1800">
                    <a:solidFill>
                      <a:schemeClr val="dk1"/>
                    </a:solidFill>
                    <a:latin typeface="Noto Sans"/>
                    <a:ea typeface="Noto Sans"/>
                    <a:cs typeface="Noto Sans"/>
                    <a:sym typeface="Noto Sans"/>
                  </a:rPr>
                  <a:t>zꞌ = </a:t>
                </a:r>
                <a14:m>
                  <m:oMath xmlns:m="http://schemas.openxmlformats.org/officeDocument/2006/math">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𝑦</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m:rPr>
                        <m:sty m:val="p"/>
                      </m:rPr>
                      <a:rPr lang="en-US" sz="1800" b="0" i="0" smtClean="0">
                        <a:solidFill>
                          <a:schemeClr val="dk1"/>
                        </a:solidFill>
                        <a:latin typeface="Cambria Math" panose="02040503050406030204" pitchFamily="18" charset="0"/>
                        <a:ea typeface="Cambria Math" panose="02040503050406030204" pitchFamily="18" charset="0"/>
                        <a:cs typeface="Noto Sans"/>
                        <a:sym typeface="Noto Sans"/>
                      </a:rPr>
                      <m:t>sin</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𝑓</m:t>
                    </m:r>
                    <m:d>
                      <m:dPr>
                        <m:ctrlP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ctrlPr>
                      </m:dPr>
                      <m:e>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𝑥</m:t>
                        </m:r>
                      </m:e>
                    </m:d>
                    <m:r>
                      <a:rPr lang="en-US" sz="1800" b="0" i="1" smtClean="0">
                        <a:solidFill>
                          <a:schemeClr val="dk1"/>
                        </a:solidFill>
                        <a:latin typeface="Cambria Math" panose="02040503050406030204" pitchFamily="18" charset="0"/>
                        <a:ea typeface="Cambria Math" panose="02040503050406030204" pitchFamily="18" charset="0"/>
                        <a:cs typeface="Noto Sans"/>
                        <a:sym typeface="Noto Sans"/>
                      </a:rPr>
                      <m:t>)</m:t>
                    </m:r>
                  </m:oMath>
                </a14:m>
                <a:endParaRPr lang="en-US" sz="1800">
                  <a:solidFill>
                    <a:schemeClr val="dk1"/>
                  </a:solidFill>
                  <a:latin typeface="Noto Sans"/>
                  <a:ea typeface="Noto Sans"/>
                  <a:cs typeface="Noto Sans"/>
                  <a:sym typeface="Noto Sans"/>
                </a:endParaRPr>
              </a:p>
            </p:txBody>
          </p:sp>
        </mc:Choice>
        <mc:Fallback xmlns="">
          <p:sp>
            <p:nvSpPr>
              <p:cNvPr id="17" name="Google Shape;178;p29">
                <a:extLst>
                  <a:ext uri="{FF2B5EF4-FFF2-40B4-BE49-F238E27FC236}">
                    <a16:creationId xmlns:a16="http://schemas.microsoft.com/office/drawing/2014/main" id="{3D69D89A-E2D3-DD5B-9827-0FD8D203C5B4}"/>
                  </a:ext>
                </a:extLst>
              </p:cNvPr>
              <p:cNvSpPr txBox="1">
                <a:spLocks noRot="1" noChangeAspect="1" noMove="1" noResize="1" noEditPoints="1" noAdjustHandles="1" noChangeArrowheads="1" noChangeShapeType="1" noTextEdit="1"/>
              </p:cNvSpPr>
              <p:nvPr/>
            </p:nvSpPr>
            <p:spPr>
              <a:xfrm>
                <a:off x="1690431" y="2877313"/>
                <a:ext cx="2263054" cy="1525003"/>
              </a:xfrm>
              <a:prstGeom prst="rect">
                <a:avLst/>
              </a:prstGeom>
              <a:blipFill>
                <a:blip r:embed="rId5"/>
                <a:stretch>
                  <a:fillRect l="-2151" b="-1200"/>
                </a:stretch>
              </a:blipFill>
              <a:ln>
                <a:noFill/>
              </a:ln>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5CA699E3-9B3C-CEF2-5F23-28362500AF01}"/>
              </a:ext>
            </a:extLst>
          </p:cNvPr>
          <p:cNvCxnSpPr/>
          <p:nvPr/>
        </p:nvCxnSpPr>
        <p:spPr>
          <a:xfrm>
            <a:off x="1651437" y="3070473"/>
            <a:ext cx="0" cy="1331843"/>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7704000" cy="884422"/>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vi-VN">
                <a:solidFill>
                  <a:schemeClr val="dk1"/>
                </a:solidFill>
                <a:latin typeface="Noto Sans"/>
                <a:ea typeface="Noto Sans"/>
                <a:cs typeface="Arya" panose="020B0604020202020204" charset="0"/>
                <a:sym typeface="Noto Sans"/>
              </a:rPr>
              <a:t>Biến đổi Affine</a:t>
            </a:r>
          </a:p>
        </p:txBody>
      </p:sp>
      <p:pic>
        <p:nvPicPr>
          <p:cNvPr id="230" name="Google Shape;230;p33"/>
          <p:cNvPicPr preferRelativeResize="0"/>
          <p:nvPr/>
        </p:nvPicPr>
        <p:blipFill>
          <a:blip r:embed="rId3">
            <a:alphaModFix/>
          </a:blip>
          <a:stretch>
            <a:fillRect/>
          </a:stretch>
        </p:blipFill>
        <p:spPr>
          <a:xfrm>
            <a:off x="7260814" y="-248501"/>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133498" y="3476551"/>
            <a:ext cx="1402679" cy="1450324"/>
          </a:xfrm>
          <a:prstGeom prst="rect">
            <a:avLst/>
          </a:prstGeom>
          <a:noFill/>
          <a:ln>
            <a:noFill/>
          </a:ln>
        </p:spPr>
      </p:pic>
      <p:sp>
        <p:nvSpPr>
          <p:cNvPr id="6" name="Subtitle 4">
            <a:extLst>
              <a:ext uri="{FF2B5EF4-FFF2-40B4-BE49-F238E27FC236}">
                <a16:creationId xmlns:a16="http://schemas.microsoft.com/office/drawing/2014/main" id="{3FED30A0-5AA6-3195-6BE6-AA0D8D34265C}"/>
              </a:ext>
            </a:extLst>
          </p:cNvPr>
          <p:cNvSpPr>
            <a:spLocks noGrp="1"/>
          </p:cNvSpPr>
          <p:nvPr>
            <p:ph type="subTitle" idx="1"/>
          </p:nvPr>
        </p:nvSpPr>
        <p:spPr>
          <a:xfrm>
            <a:off x="480979" y="1406069"/>
            <a:ext cx="6993147" cy="2140698"/>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niệm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học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đồ</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họa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máy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mô</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loại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tuyến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áp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gian</a:t>
            </a:r>
            <a:r>
              <a:rPr lang="en-US" sz="1800">
                <a:latin typeface="Times New Roman" panose="02020603050405020304" pitchFamily="18" charset="0"/>
                <a:cs typeface="Times New Roman" panose="02020603050405020304" pitchFamily="18" charset="0"/>
              </a:rPr>
              <a:t> 2D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3D</a:t>
            </a:r>
          </a:p>
          <a:p>
            <a:pPr marL="425450" indent="-285750">
              <a:buFontTx/>
              <a:buChar char="-"/>
            </a:pPr>
            <a:r>
              <a:rPr lang="en-US" sz="1800">
                <a:latin typeface="Times New Roman" panose="02020603050405020304" pitchFamily="18" charset="0"/>
                <a:cs typeface="Times New Roman" panose="02020603050405020304" pitchFamily="18" charset="0"/>
              </a:rPr>
              <a:t>Bao </a:t>
            </a:r>
            <a:r>
              <a:rPr lang="en-US" sz="1800" err="1">
                <a:latin typeface="Times New Roman" panose="02020603050405020304" pitchFamily="18" charset="0"/>
                <a:cs typeface="Times New Roman" panose="02020603050405020304" pitchFamily="18" charset="0"/>
              </a:rPr>
              <a:t>gồm</a:t>
            </a:r>
            <a:r>
              <a:rPr lang="en-US" sz="1800">
                <a:latin typeface="Times New Roman" panose="02020603050405020304" pitchFamily="18" charset="0"/>
                <a:cs typeface="Times New Roman" panose="02020603050405020304" pitchFamily="18" charset="0"/>
              </a:rPr>
              <a:t>: ● </a:t>
            </a:r>
            <a:r>
              <a:rPr lang="en-US" sz="1800" err="1">
                <a:latin typeface="Times New Roman" panose="02020603050405020304" pitchFamily="18" charset="0"/>
                <a:cs typeface="Times New Roman" panose="02020603050405020304" pitchFamily="18" charset="0"/>
              </a:rPr>
              <a:t>Dịch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chuyển</a:t>
            </a:r>
            <a:r>
              <a:rPr lang="en-US" sz="1800">
                <a:latin typeface="Times New Roman" panose="02020603050405020304" pitchFamily="18" charset="0"/>
                <a:cs typeface="Times New Roman" panose="02020603050405020304" pitchFamily="18" charset="0"/>
              </a:rPr>
              <a:t> (translation)</a:t>
            </a:r>
          </a:p>
          <a:p>
            <a:pPr marL="139700" indent="1006475"/>
            <a:r>
              <a:rPr lang="en-US" sz="1800">
                <a:latin typeface="Times New Roman" panose="02020603050405020304" pitchFamily="18" charset="0"/>
                <a:cs typeface="Times New Roman" panose="02020603050405020304" pitchFamily="18" charset="0"/>
              </a:rPr>
              <a:t>● Quay (rotation)</a:t>
            </a:r>
          </a:p>
          <a:p>
            <a:pPr marL="139700" indent="1006475"/>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Tỉ</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lệ</a:t>
            </a:r>
            <a:r>
              <a:rPr lang="en-US" sz="1800">
                <a:latin typeface="Times New Roman" panose="02020603050405020304" pitchFamily="18" charset="0"/>
                <a:cs typeface="Times New Roman" panose="02020603050405020304" pitchFamily="18" charset="0"/>
              </a:rPr>
              <a:t> (scaling)</a:t>
            </a:r>
          </a:p>
          <a:p>
            <a:pPr marL="139700" indent="1006475"/>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Cắt</a:t>
            </a:r>
            <a:r>
              <a:rPr lang="en-US" sz="1800">
                <a:latin typeface="Times New Roman" panose="02020603050405020304" pitchFamily="18" charset="0"/>
                <a:cs typeface="Times New Roman" panose="02020603050405020304" pitchFamily="18" charset="0"/>
              </a:rPr>
              <a:t> (shearing)</a:t>
            </a:r>
          </a:p>
          <a:p>
            <a:pPr marL="311150" indent="-171450">
              <a:buFont typeface="Noto Sans" panose="020B0502040504020204" pitchFamily="34" charset="0"/>
              <a:buChar char="-"/>
            </a:pP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toàn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thẳng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tính</a:t>
            </a:r>
            <a:r>
              <a:rPr lang="en-US" sz="1800">
                <a:latin typeface="Times New Roman" panose="02020603050405020304" pitchFamily="18" charset="0"/>
                <a:cs typeface="Times New Roman" panose="02020603050405020304" pitchFamily="18" charset="0"/>
              </a:rPr>
              <a:t> song </a:t>
            </a:r>
            <a:r>
              <a:rPr lang="en-US" sz="1800" err="1">
                <a:latin typeface="Times New Roman" panose="02020603050405020304" pitchFamily="18" charset="0"/>
                <a:cs typeface="Times New Roman" panose="02020603050405020304" pitchFamily="18" charset="0"/>
              </a:rPr>
              <a:t>song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tỷ</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nhau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Biến đổi Affine</a:t>
            </a:r>
            <a:endParaRPr/>
          </a:p>
        </p:txBody>
      </p:sp>
      <p:pic>
        <p:nvPicPr>
          <p:cNvPr id="230" name="Google Shape;230;p33"/>
          <p:cNvPicPr preferRelativeResize="0"/>
          <p:nvPr/>
        </p:nvPicPr>
        <p:blipFill>
          <a:blip r:embed="rId3">
            <a:alphaModFix/>
          </a:blip>
          <a:stretch>
            <a:fillRect/>
          </a:stretch>
        </p:blipFill>
        <p:spPr>
          <a:xfrm>
            <a:off x="7260814" y="-248501"/>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155784" y="4139601"/>
            <a:ext cx="1114584" cy="1117745"/>
          </a:xfrm>
          <a:prstGeom prst="rect">
            <a:avLst/>
          </a:prstGeom>
          <a:noFill/>
          <a:ln>
            <a:noFill/>
          </a:ln>
        </p:spPr>
      </p:pic>
      <p:sp>
        <p:nvSpPr>
          <p:cNvPr id="6" name="Subtitle 4">
            <a:extLst>
              <a:ext uri="{FF2B5EF4-FFF2-40B4-BE49-F238E27FC236}">
                <a16:creationId xmlns:a16="http://schemas.microsoft.com/office/drawing/2014/main" id="{3FED30A0-5AA6-3195-6BE6-AA0D8D34265C}"/>
              </a:ext>
            </a:extLst>
          </p:cNvPr>
          <p:cNvSpPr>
            <a:spLocks noGrp="1"/>
          </p:cNvSpPr>
          <p:nvPr>
            <p:ph type="subTitle" idx="1"/>
          </p:nvPr>
        </p:nvSpPr>
        <p:spPr>
          <a:xfrm>
            <a:off x="4351207" y="1207238"/>
            <a:ext cx="4280754" cy="1267828"/>
          </a:xfrm>
        </p:spPr>
        <p:txBody>
          <a:bodyPr/>
          <a:lstStyle/>
          <a:p>
            <a:pPr marL="139700" indent="0"/>
            <a:r>
              <a:rPr lang="en-US" sz="2000" err="1">
                <a:solidFill>
                  <a:schemeClr val="dk1"/>
                </a:solidFill>
                <a:latin typeface="Noto Sans"/>
                <a:ea typeface="Noto Sans"/>
                <a:cs typeface="Noto Sans"/>
                <a:sym typeface="Noto Sans"/>
              </a:rPr>
              <a:t>Pꞌ</a:t>
            </a:r>
            <a:r>
              <a:rPr lang="en-US" sz="2000" baseline="-25000" err="1">
                <a:solidFill>
                  <a:schemeClr val="dk1"/>
                </a:solidFill>
                <a:latin typeface="Noto Sans"/>
                <a:ea typeface="Noto Sans"/>
                <a:cs typeface="Noto Sans"/>
                <a:sym typeface="Noto Sans"/>
              </a:rPr>
              <a:t>x</a:t>
            </a:r>
            <a:r>
              <a:rPr lang="en-US" sz="2000">
                <a:solidFill>
                  <a:schemeClr val="dk1"/>
                </a:solidFill>
                <a:latin typeface="Noto Sans"/>
                <a:ea typeface="Noto Sans"/>
                <a:cs typeface="Noto Sans"/>
                <a:sym typeface="Noto Sans"/>
              </a:rPr>
              <a:t> = m</a:t>
            </a:r>
            <a:r>
              <a:rPr lang="en-US" sz="2000" baseline="-25000">
                <a:solidFill>
                  <a:schemeClr val="dk1"/>
                </a:solidFill>
                <a:latin typeface="Noto Sans"/>
                <a:ea typeface="Noto Sans"/>
                <a:cs typeface="Noto Sans"/>
                <a:sym typeface="Noto Sans"/>
              </a:rPr>
              <a:t>00</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x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10</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y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20</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+m</a:t>
            </a:r>
            <a:r>
              <a:rPr lang="en-US" sz="2000" baseline="-25000">
                <a:solidFill>
                  <a:schemeClr val="dk1"/>
                </a:solidFill>
                <a:latin typeface="Noto Sans"/>
                <a:ea typeface="Noto Sans"/>
                <a:cs typeface="Noto Sans"/>
                <a:sym typeface="Noto Sans"/>
              </a:rPr>
              <a:t>30</a:t>
            </a:r>
          </a:p>
          <a:p>
            <a:pPr marL="139700" indent="0"/>
            <a:r>
              <a:rPr lang="en-US" sz="2000" err="1">
                <a:solidFill>
                  <a:schemeClr val="dk1"/>
                </a:solidFill>
                <a:latin typeface="Noto Sans"/>
                <a:ea typeface="Noto Sans"/>
                <a:cs typeface="Noto Sans"/>
                <a:sym typeface="Noto Sans"/>
              </a:rPr>
              <a:t>Pꞌ</a:t>
            </a:r>
            <a:r>
              <a:rPr lang="en-US" sz="2000" baseline="-25000" err="1"/>
              <a:t>y</a:t>
            </a:r>
            <a:r>
              <a:rPr lang="en-US" sz="2000">
                <a:solidFill>
                  <a:schemeClr val="dk1"/>
                </a:solidFill>
                <a:latin typeface="Noto Sans"/>
                <a:ea typeface="Noto Sans"/>
                <a:cs typeface="Noto Sans"/>
                <a:sym typeface="Noto Sans"/>
              </a:rPr>
              <a:t> = m</a:t>
            </a:r>
            <a:r>
              <a:rPr lang="en-US" sz="2000" baseline="-25000">
                <a:solidFill>
                  <a:schemeClr val="dk1"/>
                </a:solidFill>
                <a:latin typeface="Noto Sans"/>
                <a:ea typeface="Noto Sans"/>
                <a:cs typeface="Noto Sans"/>
                <a:sym typeface="Noto Sans"/>
              </a:rPr>
              <a:t>01</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x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11</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y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21</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+m</a:t>
            </a:r>
            <a:r>
              <a:rPr lang="en-US" sz="2000" baseline="-25000">
                <a:solidFill>
                  <a:schemeClr val="dk1"/>
                </a:solidFill>
                <a:latin typeface="Noto Sans"/>
                <a:ea typeface="Noto Sans"/>
                <a:cs typeface="Noto Sans"/>
                <a:sym typeface="Noto Sans"/>
              </a:rPr>
              <a:t>31</a:t>
            </a:r>
          </a:p>
          <a:p>
            <a:pPr marL="139700" indent="0"/>
            <a:r>
              <a:rPr lang="en-US" sz="2000" err="1">
                <a:solidFill>
                  <a:schemeClr val="dk1"/>
                </a:solidFill>
                <a:latin typeface="Noto Sans"/>
                <a:ea typeface="Noto Sans"/>
                <a:cs typeface="Noto Sans"/>
                <a:sym typeface="Noto Sans"/>
              </a:rPr>
              <a:t>Pꞌ</a:t>
            </a:r>
            <a:r>
              <a:rPr lang="en-US" sz="2000" baseline="-25000" err="1"/>
              <a:t>z</a:t>
            </a:r>
            <a:r>
              <a:rPr lang="en-US" sz="2000">
                <a:solidFill>
                  <a:schemeClr val="dk1"/>
                </a:solidFill>
                <a:latin typeface="Noto Sans"/>
                <a:ea typeface="Noto Sans"/>
                <a:cs typeface="Noto Sans"/>
                <a:sym typeface="Noto Sans"/>
              </a:rPr>
              <a:t> = m</a:t>
            </a:r>
            <a:r>
              <a:rPr lang="en-US" sz="2000" baseline="-25000">
                <a:solidFill>
                  <a:schemeClr val="dk1"/>
                </a:solidFill>
                <a:latin typeface="Noto Sans"/>
                <a:ea typeface="Noto Sans"/>
                <a:cs typeface="Noto Sans"/>
                <a:sym typeface="Noto Sans"/>
              </a:rPr>
              <a:t>02</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x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12</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y </a:t>
            </a:r>
            <a:r>
              <a:rPr lang="en-US" sz="2000">
                <a:solidFill>
                  <a:schemeClr val="dk1"/>
                </a:solidFill>
                <a:latin typeface="Noto Sans"/>
                <a:ea typeface="Noto Sans"/>
                <a:cs typeface="Noto Sans"/>
                <a:sym typeface="Noto Sans"/>
              </a:rPr>
              <a:t>+ m</a:t>
            </a:r>
            <a:r>
              <a:rPr lang="en-US" sz="2000" baseline="-25000">
                <a:solidFill>
                  <a:schemeClr val="dk1"/>
                </a:solidFill>
                <a:latin typeface="Noto Sans"/>
                <a:ea typeface="Noto Sans"/>
                <a:cs typeface="Noto Sans"/>
                <a:sym typeface="Noto Sans"/>
              </a:rPr>
              <a:t>22</a:t>
            </a:r>
            <a:r>
              <a:rPr lang="en-US" sz="2000">
                <a:solidFill>
                  <a:schemeClr val="dk1"/>
                </a:solidFill>
                <a:latin typeface="Noto Sans"/>
                <a:ea typeface="Noto Sans"/>
                <a:cs typeface="Noto Sans"/>
                <a:sym typeface="Noto Sans"/>
              </a:rPr>
              <a:t>P</a:t>
            </a:r>
            <a:r>
              <a:rPr lang="en-US" sz="2000" baseline="-25000">
                <a:solidFill>
                  <a:schemeClr val="dk1"/>
                </a:solidFill>
                <a:latin typeface="Noto Sans"/>
                <a:ea typeface="Noto Sans"/>
                <a:cs typeface="Noto Sans"/>
                <a:sym typeface="Noto Sans"/>
              </a:rPr>
              <a:t>z</a:t>
            </a:r>
            <a:r>
              <a:rPr lang="en-US" sz="2000">
                <a:solidFill>
                  <a:schemeClr val="dk1"/>
                </a:solidFill>
                <a:latin typeface="Noto Sans"/>
                <a:ea typeface="Noto Sans"/>
                <a:cs typeface="Noto Sans"/>
                <a:sym typeface="Noto Sans"/>
              </a:rPr>
              <a:t>+m</a:t>
            </a:r>
            <a:r>
              <a:rPr lang="en-US" sz="2000" baseline="-25000">
                <a:solidFill>
                  <a:schemeClr val="dk1"/>
                </a:solidFill>
                <a:latin typeface="Noto Sans"/>
                <a:ea typeface="Noto Sans"/>
                <a:cs typeface="Noto Sans"/>
                <a:sym typeface="Noto Sans"/>
              </a:rPr>
              <a:t>32</a:t>
            </a:r>
          </a:p>
        </p:txBody>
      </p:sp>
      <p:cxnSp>
        <p:nvCxnSpPr>
          <p:cNvPr id="2" name="Straight Connector 1">
            <a:extLst>
              <a:ext uri="{FF2B5EF4-FFF2-40B4-BE49-F238E27FC236}">
                <a16:creationId xmlns:a16="http://schemas.microsoft.com/office/drawing/2014/main" id="{0A619964-37DA-9C98-149F-47D407EA94E9}"/>
              </a:ext>
            </a:extLst>
          </p:cNvPr>
          <p:cNvCxnSpPr>
            <a:cxnSpLocks/>
          </p:cNvCxnSpPr>
          <p:nvPr/>
        </p:nvCxnSpPr>
        <p:spPr>
          <a:xfrm>
            <a:off x="4354680" y="1207238"/>
            <a:ext cx="0" cy="1108712"/>
          </a:xfrm>
          <a:prstGeom prst="line">
            <a:avLst/>
          </a:prstGeom>
        </p:spPr>
        <p:style>
          <a:lnRef idx="1">
            <a:schemeClr val="dk1"/>
          </a:lnRef>
          <a:fillRef idx="0">
            <a:schemeClr val="dk1"/>
          </a:fillRef>
          <a:effectRef idx="0">
            <a:schemeClr val="dk1"/>
          </a:effectRef>
          <a:fontRef idx="minor">
            <a:schemeClr val="tx1"/>
          </a:fontRef>
        </p:style>
      </p:cxnSp>
      <p:pic>
        <p:nvPicPr>
          <p:cNvPr id="5124" name="Picture 4">
            <a:extLst>
              <a:ext uri="{FF2B5EF4-FFF2-40B4-BE49-F238E27FC236}">
                <a16:creationId xmlns:a16="http://schemas.microsoft.com/office/drawing/2014/main" id="{E1A5A371-63CD-4E9F-FB1C-1DE245C88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0407" y="2747600"/>
            <a:ext cx="5072475" cy="1462104"/>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4">
            <a:extLst>
              <a:ext uri="{FF2B5EF4-FFF2-40B4-BE49-F238E27FC236}">
                <a16:creationId xmlns:a16="http://schemas.microsoft.com/office/drawing/2014/main" id="{6BD60581-B9B9-2D85-08F3-37D9E14CB963}"/>
              </a:ext>
            </a:extLst>
          </p:cNvPr>
          <p:cNvSpPr txBox="1">
            <a:spLocks/>
          </p:cNvSpPr>
          <p:nvPr/>
        </p:nvSpPr>
        <p:spPr>
          <a:xfrm>
            <a:off x="469167" y="1017725"/>
            <a:ext cx="3521240" cy="3295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err="1">
                <a:latin typeface="Times New Roman" panose="02020603050405020304" pitchFamily="18" charset="0"/>
                <a:cs typeface="Times New Roman" panose="02020603050405020304" pitchFamily="18" charset="0"/>
              </a:rPr>
              <a:t>Nguyên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kết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hợp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rã</a:t>
            </a:r>
            <a:r>
              <a:rPr lang="en-US" sz="1800">
                <a:latin typeface="Times New Roman" panose="02020603050405020304" pitchFamily="18" charset="0"/>
                <a:cs typeface="Times New Roman" panose="02020603050405020304" pitchFamily="18" charset="0"/>
              </a:rPr>
              <a:t>:</a:t>
            </a:r>
          </a:p>
          <a:p>
            <a:pPr marL="139700" indent="0"/>
            <a:r>
              <a:rPr lang="en-US" sz="1800">
                <a:latin typeface="Times New Roman" panose="02020603050405020304" pitchFamily="18" charset="0"/>
                <a:cs typeface="Times New Roman" panose="02020603050405020304" pitchFamily="18" charset="0"/>
              </a:rPr>
              <a:t>Cho T1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T2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phép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affine 3D </a:t>
            </a:r>
            <a:r>
              <a:rPr lang="en-US" sz="1800" err="1">
                <a:latin typeface="Times New Roman" panose="02020603050405020304" pitchFamily="18" charset="0"/>
                <a:cs typeface="Times New Roman" panose="02020603050405020304" pitchFamily="18" charset="0"/>
              </a:rPr>
              <a:t>thì</a:t>
            </a:r>
            <a:r>
              <a:rPr lang="en-US" sz="1800">
                <a:latin typeface="Times New Roman" panose="02020603050405020304" pitchFamily="18" charset="0"/>
                <a:cs typeface="Times New Roman" panose="02020603050405020304" pitchFamily="18" charset="0"/>
              </a:rPr>
              <a:t>:</a:t>
            </a:r>
          </a:p>
          <a:p>
            <a:pPr marL="139700" indent="0"/>
            <a:r>
              <a:rPr lang="en-US" sz="1800">
                <a:latin typeface="Times New Roman" panose="02020603050405020304" pitchFamily="18" charset="0"/>
                <a:cs typeface="Times New Roman" panose="02020603050405020304" pitchFamily="18" charset="0"/>
              </a:rPr>
              <a:t>+ T = T1 + T2 </a:t>
            </a:r>
            <a:r>
              <a:rPr lang="en-US" sz="1800" err="1">
                <a:latin typeface="Times New Roman" panose="02020603050405020304" pitchFamily="18" charset="0"/>
                <a:cs typeface="Times New Roman" panose="02020603050405020304" pitchFamily="18" charset="0"/>
              </a:rPr>
              <a:t>cũng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phép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affine 3D</a:t>
            </a:r>
          </a:p>
          <a:p>
            <a:pPr marL="139700" indent="0"/>
            <a:endParaRPr lang="en-US" sz="1800">
              <a:latin typeface="Times New Roman" panose="02020603050405020304" pitchFamily="18" charset="0"/>
              <a:cs typeface="Times New Roman" panose="02020603050405020304" pitchFamily="18" charset="0"/>
            </a:endParaRPr>
          </a:p>
          <a:p>
            <a:pPr marL="139700" indent="0"/>
            <a:r>
              <a:rPr lang="en-US" sz="1800">
                <a:latin typeface="Times New Roman" panose="02020603050405020304" pitchFamily="18" charset="0"/>
                <a:cs typeface="Times New Roman" panose="02020603050405020304" pitchFamily="18" charset="0"/>
              </a:rPr>
              <a:t>=&gt; </a:t>
            </a:r>
            <a:r>
              <a:rPr lang="en-US" sz="1800" err="1">
                <a:latin typeface="Times New Roman" panose="02020603050405020304" pitchFamily="18" charset="0"/>
                <a:cs typeface="Times New Roman" panose="02020603050405020304" pitchFamily="18" charset="0"/>
              </a:rPr>
              <a:t>Mọi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phép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affine </a:t>
            </a:r>
            <a:r>
              <a:rPr lang="en-US" sz="1800" err="1">
                <a:latin typeface="Times New Roman" panose="02020603050405020304" pitchFamily="18" charset="0"/>
                <a:cs typeface="Times New Roman" panose="02020603050405020304" pitchFamily="18" charset="0"/>
              </a:rPr>
              <a:t>đều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phân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rã</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thành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phép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bản</a:t>
            </a:r>
            <a:r>
              <a:rPr lang="en-US" sz="1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41930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j-lt"/>
              </a:rPr>
              <a:t>Nội dung seminar</a:t>
            </a:r>
            <a:endParaRPr>
              <a:latin typeface="+mj-lt"/>
            </a:endParaRPr>
          </a:p>
        </p:txBody>
      </p:sp>
      <p:sp>
        <p:nvSpPr>
          <p:cNvPr id="124" name="Google Shape;124;p26"/>
          <p:cNvSpPr txBox="1">
            <a:spLocks noGrp="1"/>
          </p:cNvSpPr>
          <p:nvPr>
            <p:ph type="title" idx="2"/>
          </p:nvPr>
        </p:nvSpPr>
        <p:spPr>
          <a:xfrm>
            <a:off x="720000" y="1412000"/>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I</a:t>
            </a:r>
            <a:endParaRPr>
              <a:latin typeface="+mj-lt"/>
            </a:endParaRPr>
          </a:p>
        </p:txBody>
      </p:sp>
      <p:sp>
        <p:nvSpPr>
          <p:cNvPr id="125" name="Google Shape;125;p26"/>
          <p:cNvSpPr txBox="1">
            <a:spLocks noGrp="1"/>
          </p:cNvSpPr>
          <p:nvPr>
            <p:ph type="subTitle" idx="1"/>
          </p:nvPr>
        </p:nvSpPr>
        <p:spPr>
          <a:xfrm>
            <a:off x="1283375" y="1412000"/>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mj-lt"/>
              </a:rPr>
              <a:t>Giới</a:t>
            </a:r>
            <a:r>
              <a:rPr lang="en-US">
                <a:latin typeface="+mj-lt"/>
              </a:rPr>
              <a:t> </a:t>
            </a:r>
            <a:r>
              <a:rPr lang="en-US" err="1">
                <a:latin typeface="+mj-lt"/>
              </a:rPr>
              <a:t>thiệu</a:t>
            </a:r>
            <a:r>
              <a:rPr lang="en-US">
                <a:latin typeface="+mj-lt"/>
              </a:rPr>
              <a:t> </a:t>
            </a:r>
            <a:r>
              <a:rPr lang="en-US" err="1">
                <a:latin typeface="+mj-lt"/>
              </a:rPr>
              <a:t>về</a:t>
            </a:r>
            <a:r>
              <a:rPr lang="en-US">
                <a:latin typeface="+mj-lt"/>
              </a:rPr>
              <a:t> </a:t>
            </a:r>
            <a:r>
              <a:rPr lang="en-US" err="1">
                <a:latin typeface="+mj-lt"/>
              </a:rPr>
              <a:t>hình</a:t>
            </a:r>
            <a:r>
              <a:rPr lang="en-US">
                <a:latin typeface="+mj-lt"/>
              </a:rPr>
              <a:t> </a:t>
            </a:r>
            <a:r>
              <a:rPr lang="en-US" err="1">
                <a:latin typeface="+mj-lt"/>
              </a:rPr>
              <a:t>học</a:t>
            </a:r>
            <a:r>
              <a:rPr lang="en-US">
                <a:latin typeface="+mj-lt"/>
              </a:rPr>
              <a:t> 3D</a:t>
            </a:r>
            <a:endParaRPr>
              <a:latin typeface="+mj-lt"/>
            </a:endParaRPr>
          </a:p>
        </p:txBody>
      </p:sp>
      <p:sp>
        <p:nvSpPr>
          <p:cNvPr id="126" name="Google Shape;126;p26"/>
          <p:cNvSpPr txBox="1">
            <a:spLocks noGrp="1"/>
          </p:cNvSpPr>
          <p:nvPr>
            <p:ph type="title" idx="3"/>
          </p:nvPr>
        </p:nvSpPr>
        <p:spPr>
          <a:xfrm>
            <a:off x="4925262" y="1399536"/>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II</a:t>
            </a:r>
            <a:endParaRPr>
              <a:latin typeface="+mj-lt"/>
            </a:endParaRPr>
          </a:p>
        </p:txBody>
      </p:sp>
      <p:sp>
        <p:nvSpPr>
          <p:cNvPr id="127" name="Google Shape;127;p26"/>
          <p:cNvSpPr txBox="1">
            <a:spLocks noGrp="1"/>
          </p:cNvSpPr>
          <p:nvPr>
            <p:ph type="subTitle" idx="4"/>
          </p:nvPr>
        </p:nvSpPr>
        <p:spPr>
          <a:xfrm>
            <a:off x="5439036" y="1409103"/>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j-lt"/>
              </a:rPr>
              <a:t>G</a:t>
            </a:r>
            <a:r>
              <a:rPr lang="en">
                <a:latin typeface="+mj-lt"/>
              </a:rPr>
              <a:t>iới thiệu về ANIMATION</a:t>
            </a:r>
            <a:endParaRPr>
              <a:latin typeface="+mj-lt"/>
            </a:endParaRPr>
          </a:p>
          <a:p>
            <a:pPr marL="0" lvl="0" indent="0" algn="l" rtl="0">
              <a:spcBef>
                <a:spcPts val="0"/>
              </a:spcBef>
              <a:spcAft>
                <a:spcPts val="0"/>
              </a:spcAft>
              <a:buNone/>
            </a:pPr>
            <a:endParaRPr>
              <a:latin typeface="+mj-lt"/>
            </a:endParaRPr>
          </a:p>
        </p:txBody>
      </p:sp>
      <p:sp>
        <p:nvSpPr>
          <p:cNvPr id="128" name="Google Shape;128;p26"/>
          <p:cNvSpPr txBox="1">
            <a:spLocks noGrp="1"/>
          </p:cNvSpPr>
          <p:nvPr>
            <p:ph type="title" idx="5"/>
          </p:nvPr>
        </p:nvSpPr>
        <p:spPr>
          <a:xfrm>
            <a:off x="683047" y="2496101"/>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III</a:t>
            </a:r>
            <a:endParaRPr>
              <a:latin typeface="+mj-lt"/>
            </a:endParaRPr>
          </a:p>
        </p:txBody>
      </p:sp>
      <p:sp>
        <p:nvSpPr>
          <p:cNvPr id="129" name="Google Shape;129;p26"/>
          <p:cNvSpPr txBox="1">
            <a:spLocks noGrp="1"/>
          </p:cNvSpPr>
          <p:nvPr>
            <p:ph type="subTitle" idx="6"/>
          </p:nvPr>
        </p:nvSpPr>
        <p:spPr>
          <a:xfrm>
            <a:off x="1283375" y="2300621"/>
            <a:ext cx="3244500" cy="7338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latin typeface="+mj-lt"/>
              </a:rPr>
              <a:t>Các</a:t>
            </a:r>
            <a:r>
              <a:rPr lang="en-US">
                <a:latin typeface="+mj-lt"/>
              </a:rPr>
              <a:t> </a:t>
            </a:r>
            <a:r>
              <a:rPr lang="en-US" err="1">
                <a:latin typeface="+mj-lt"/>
              </a:rPr>
              <a:t>phép</a:t>
            </a:r>
            <a:r>
              <a:rPr lang="en-US">
                <a:latin typeface="+mj-lt"/>
              </a:rPr>
              <a:t> </a:t>
            </a:r>
            <a:r>
              <a:rPr lang="en-US" err="1">
                <a:latin typeface="+mj-lt"/>
              </a:rPr>
              <a:t>biển</a:t>
            </a:r>
            <a:r>
              <a:rPr lang="en-US">
                <a:latin typeface="+mj-lt"/>
              </a:rPr>
              <a:t> </a:t>
            </a:r>
            <a:r>
              <a:rPr lang="en-US" err="1">
                <a:latin typeface="+mj-lt"/>
              </a:rPr>
              <a:t>đổi</a:t>
            </a:r>
            <a:r>
              <a:rPr lang="en-US">
                <a:latin typeface="+mj-lt"/>
              </a:rPr>
              <a:t> </a:t>
            </a:r>
            <a:r>
              <a:rPr lang="en-US" err="1">
                <a:latin typeface="+mj-lt"/>
              </a:rPr>
              <a:t>trong</a:t>
            </a:r>
            <a:r>
              <a:rPr lang="en-US">
                <a:latin typeface="+mj-lt"/>
              </a:rPr>
              <a:t> </a:t>
            </a:r>
            <a:r>
              <a:rPr lang="en-US" err="1">
                <a:latin typeface="+mj-lt"/>
              </a:rPr>
              <a:t>đồ</a:t>
            </a:r>
            <a:r>
              <a:rPr lang="en-US">
                <a:latin typeface="+mj-lt"/>
              </a:rPr>
              <a:t> </a:t>
            </a:r>
            <a:r>
              <a:rPr lang="en-US" err="1">
                <a:latin typeface="+mj-lt"/>
              </a:rPr>
              <a:t>họa</a:t>
            </a:r>
            <a:r>
              <a:rPr lang="en-US">
                <a:latin typeface="+mj-lt"/>
              </a:rPr>
              <a:t> 3D </a:t>
            </a:r>
            <a:endParaRPr>
              <a:latin typeface="+mj-lt"/>
            </a:endParaRPr>
          </a:p>
          <a:p>
            <a:pPr marL="0" lvl="0" indent="0" algn="l" rtl="0">
              <a:spcBef>
                <a:spcPts val="0"/>
              </a:spcBef>
              <a:spcAft>
                <a:spcPts val="0"/>
              </a:spcAft>
              <a:buNone/>
            </a:pPr>
            <a:endParaRPr>
              <a:latin typeface="+mj-lt"/>
            </a:endParaRPr>
          </a:p>
        </p:txBody>
      </p:sp>
      <p:sp>
        <p:nvSpPr>
          <p:cNvPr id="130" name="Google Shape;130;p26"/>
          <p:cNvSpPr txBox="1">
            <a:spLocks noGrp="1"/>
          </p:cNvSpPr>
          <p:nvPr>
            <p:ph type="title" idx="7"/>
          </p:nvPr>
        </p:nvSpPr>
        <p:spPr>
          <a:xfrm>
            <a:off x="4875636" y="2309862"/>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IV</a:t>
            </a:r>
            <a:endParaRPr>
              <a:latin typeface="+mj-lt"/>
            </a:endParaRPr>
          </a:p>
        </p:txBody>
      </p:sp>
      <p:sp>
        <p:nvSpPr>
          <p:cNvPr id="131" name="Google Shape;131;p26"/>
          <p:cNvSpPr txBox="1">
            <a:spLocks noGrp="1"/>
          </p:cNvSpPr>
          <p:nvPr>
            <p:ph type="subTitle" idx="8"/>
          </p:nvPr>
        </p:nvSpPr>
        <p:spPr>
          <a:xfrm>
            <a:off x="5488662" y="2354211"/>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mj-lt"/>
              </a:rPr>
              <a:t>G</a:t>
            </a:r>
            <a:r>
              <a:rPr lang="en">
                <a:latin typeface="+mj-lt"/>
              </a:rPr>
              <a:t>iới thiệu về WebGL</a:t>
            </a:r>
            <a:endParaRPr>
              <a:latin typeface="+mj-lt"/>
            </a:endParaRPr>
          </a:p>
          <a:p>
            <a:pPr marL="0" lvl="0" indent="0" algn="l" rtl="0">
              <a:spcBef>
                <a:spcPts val="0"/>
              </a:spcBef>
              <a:spcAft>
                <a:spcPts val="0"/>
              </a:spcAft>
              <a:buNone/>
            </a:pPr>
            <a:endParaRPr>
              <a:latin typeface="+mj-lt"/>
            </a:endParaRPr>
          </a:p>
        </p:txBody>
      </p:sp>
      <p:sp>
        <p:nvSpPr>
          <p:cNvPr id="132" name="Google Shape;132;p26"/>
          <p:cNvSpPr txBox="1">
            <a:spLocks noGrp="1"/>
          </p:cNvSpPr>
          <p:nvPr>
            <p:ph type="title" idx="9"/>
          </p:nvPr>
        </p:nvSpPr>
        <p:spPr>
          <a:xfrm>
            <a:off x="730633" y="3421378"/>
            <a:ext cx="5634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j-lt"/>
              </a:rPr>
              <a:t>V</a:t>
            </a:r>
            <a:endParaRPr>
              <a:latin typeface="+mj-lt"/>
            </a:endParaRPr>
          </a:p>
        </p:txBody>
      </p:sp>
      <p:sp>
        <p:nvSpPr>
          <p:cNvPr id="133" name="Google Shape;133;p26"/>
          <p:cNvSpPr txBox="1">
            <a:spLocks noGrp="1"/>
          </p:cNvSpPr>
          <p:nvPr>
            <p:ph type="subTitle" idx="13"/>
          </p:nvPr>
        </p:nvSpPr>
        <p:spPr>
          <a:xfrm>
            <a:off x="1327500" y="3421378"/>
            <a:ext cx="32445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mj-lt"/>
              </a:rPr>
              <a:t>Chương trình DEMO</a:t>
            </a:r>
            <a:endParaRPr>
              <a:latin typeface="+mj-lt"/>
            </a:endParaRPr>
          </a:p>
        </p:txBody>
      </p:sp>
      <p:pic>
        <p:nvPicPr>
          <p:cNvPr id="140" name="Google Shape;140;p26"/>
          <p:cNvPicPr preferRelativeResize="0"/>
          <p:nvPr/>
        </p:nvPicPr>
        <p:blipFill>
          <a:blip r:embed="rId3">
            <a:alphaModFix/>
          </a:blip>
          <a:stretch>
            <a:fillRect/>
          </a:stretch>
        </p:blipFill>
        <p:spPr>
          <a:xfrm>
            <a:off x="7061286" y="-674102"/>
            <a:ext cx="3131827" cy="2087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33749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Phép tịnh tiến</a:t>
            </a:r>
            <a:endParaRPr/>
          </a:p>
        </p:txBody>
      </p:sp>
      <p:pic>
        <p:nvPicPr>
          <p:cNvPr id="230" name="Google Shape;230;p33"/>
          <p:cNvPicPr preferRelativeResize="0"/>
          <p:nvPr/>
        </p:nvPicPr>
        <p:blipFill>
          <a:blip r:embed="rId3">
            <a:alphaModFix/>
          </a:blip>
          <a:stretch>
            <a:fillRect/>
          </a:stretch>
        </p:blipFill>
        <p:spPr>
          <a:xfrm>
            <a:off x="7260814" y="-248501"/>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711338" y="3582569"/>
            <a:ext cx="1402679" cy="1450324"/>
          </a:xfrm>
          <a:prstGeom prst="rect">
            <a:avLst/>
          </a:prstGeom>
          <a:noFill/>
          <a:ln>
            <a:noFill/>
          </a:ln>
        </p:spPr>
      </p:pic>
      <p:sp>
        <p:nvSpPr>
          <p:cNvPr id="6" name="Subtitle 4">
            <a:extLst>
              <a:ext uri="{FF2B5EF4-FFF2-40B4-BE49-F238E27FC236}">
                <a16:creationId xmlns:a16="http://schemas.microsoft.com/office/drawing/2014/main" id="{3FED30A0-5AA6-3195-6BE6-AA0D8D34265C}"/>
              </a:ext>
            </a:extLst>
          </p:cNvPr>
          <p:cNvSpPr>
            <a:spLocks noGrp="1"/>
          </p:cNvSpPr>
          <p:nvPr>
            <p:ph type="subTitle" idx="1"/>
          </p:nvPr>
        </p:nvSpPr>
        <p:spPr>
          <a:xfrm>
            <a:off x="353085" y="1138552"/>
            <a:ext cx="8578264" cy="945430"/>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thực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hiện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bằng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tọa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bằng </a:t>
            </a:r>
            <a:r>
              <a:rPr lang="en-US" sz="1800" err="1">
                <a:latin typeface="Times New Roman" panose="02020603050405020304" pitchFamily="18" charset="0"/>
                <a:cs typeface="Times New Roman" panose="02020603050405020304" pitchFamily="18" charset="0"/>
              </a:rPr>
              <a:t>cách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cộng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vectơ</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dịch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chuyển</a:t>
            </a:r>
            <a:r>
              <a:rPr lang="en-US" sz="1800">
                <a:latin typeface="Times New Roman" panose="02020603050405020304" pitchFamily="18" charset="0"/>
                <a:cs typeface="Times New Roman" panose="02020603050405020304" pitchFamily="18" charset="0"/>
              </a:rPr>
              <a:t>.</a:t>
            </a:r>
          </a:p>
          <a:p>
            <a:pPr marL="425450" indent="-285750">
              <a:buFontTx/>
              <a:buChar char="-"/>
            </a:pPr>
            <a:endParaRPr lang="en-US" sz="1800">
              <a:latin typeface="Times New Roman" panose="02020603050405020304" pitchFamily="18" charset="0"/>
              <a:cs typeface="Times New Roman" panose="02020603050405020304" pitchFamily="18" charset="0"/>
            </a:endParaRPr>
          </a:p>
        </p:txBody>
      </p:sp>
      <p:pic>
        <p:nvPicPr>
          <p:cNvPr id="7170" name="Picture 2">
            <a:extLst>
              <a:ext uri="{FF2B5EF4-FFF2-40B4-BE49-F238E27FC236}">
                <a16:creationId xmlns:a16="http://schemas.microsoft.com/office/drawing/2014/main" id="{B0E81549-946C-1100-2699-D84D170CCA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97" b="3530"/>
          <a:stretch/>
        </p:blipFill>
        <p:spPr bwMode="auto">
          <a:xfrm>
            <a:off x="3214784" y="2323449"/>
            <a:ext cx="2854866" cy="282005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576368" y="1896835"/>
            <a:ext cx="8988780" cy="13870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a:latin typeface="Times New Roman" panose="02020603050405020304" pitchFamily="18" charset="0"/>
                <a:cs typeface="Times New Roman" panose="02020603050405020304" pitchFamily="18" charset="0"/>
              </a:rPr>
              <a:t>Cho t</a:t>
            </a:r>
            <a:r>
              <a:rPr lang="en-US" sz="1800" baseline="-25000">
                <a:latin typeface="Times New Roman" panose="02020603050405020304" pitchFamily="18" charset="0"/>
                <a:cs typeface="Times New Roman" panose="02020603050405020304" pitchFamily="18" charset="0"/>
              </a:rPr>
              <a:t>x</a:t>
            </a:r>
            <a:r>
              <a:rPr lang="en-US" sz="1800">
                <a:latin typeface="Times New Roman" panose="02020603050405020304" pitchFamily="18" charset="0"/>
                <a:cs typeface="Times New Roman" panose="02020603050405020304" pitchFamily="18" charset="0"/>
              </a:rPr>
              <a:t>, t</a:t>
            </a:r>
            <a:r>
              <a:rPr lang="en-US" sz="1800" baseline="-25000">
                <a:latin typeface="Times New Roman" panose="02020603050405020304" pitchFamily="18" charset="0"/>
                <a:cs typeface="Times New Roman" panose="02020603050405020304" pitchFamily="18" charset="0"/>
              </a:rPr>
              <a:t>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a:t>
            </a:r>
            <a:r>
              <a:rPr lang="en-US" sz="1800" baseline="-25000" err="1">
                <a:latin typeface="Times New Roman" panose="02020603050405020304" pitchFamily="18" charset="0"/>
                <a:cs typeface="Times New Roman" panose="02020603050405020304" pitchFamily="18" charset="0"/>
              </a:rPr>
              <a:t>z</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lượt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dời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trục</a:t>
            </a:r>
            <a:r>
              <a:rPr lang="en-US" sz="1800">
                <a:latin typeface="Times New Roman" panose="02020603050405020304" pitchFamily="18" charset="0"/>
                <a:cs typeface="Times New Roman" panose="02020603050405020304" pitchFamily="18" charset="0"/>
              </a:rPr>
              <a:t> Ox, Oy, Oz. Ta có công thức biến đổi : </a:t>
            </a:r>
          </a:p>
        </p:txBody>
      </p:sp>
    </p:spTree>
    <p:extLst>
      <p:ext uri="{BB962C8B-B14F-4D97-AF65-F5344CB8AC3E}">
        <p14:creationId xmlns:p14="http://schemas.microsoft.com/office/powerpoint/2010/main" val="3291446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33749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Phép tỉ lệ</a:t>
            </a:r>
            <a:endParaRPr/>
          </a:p>
        </p:txBody>
      </p:sp>
      <p:pic>
        <p:nvPicPr>
          <p:cNvPr id="230" name="Google Shape;230;p33"/>
          <p:cNvPicPr preferRelativeResize="0"/>
          <p:nvPr/>
        </p:nvPicPr>
        <p:blipFill>
          <a:blip r:embed="rId3">
            <a:alphaModFix/>
          </a:blip>
          <a:stretch>
            <a:fillRect/>
          </a:stretch>
        </p:blipFill>
        <p:spPr>
          <a:xfrm>
            <a:off x="7260814" y="-248501"/>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923373" y="3595822"/>
            <a:ext cx="1402679" cy="1450324"/>
          </a:xfrm>
          <a:prstGeom prst="rect">
            <a:avLst/>
          </a:prstGeom>
          <a:noFill/>
          <a:ln>
            <a:noFill/>
          </a:ln>
        </p:spPr>
      </p:pic>
      <p:sp>
        <p:nvSpPr>
          <p:cNvPr id="6" name="Subtitle 4">
            <a:extLst>
              <a:ext uri="{FF2B5EF4-FFF2-40B4-BE49-F238E27FC236}">
                <a16:creationId xmlns:a16="http://schemas.microsoft.com/office/drawing/2014/main" id="{3FED30A0-5AA6-3195-6BE6-AA0D8D34265C}"/>
              </a:ext>
            </a:extLst>
          </p:cNvPr>
          <p:cNvSpPr>
            <a:spLocks noGrp="1"/>
          </p:cNvSpPr>
          <p:nvPr>
            <p:ph type="subTitle" idx="1"/>
          </p:nvPr>
        </p:nvSpPr>
        <p:spPr>
          <a:xfrm>
            <a:off x="353085" y="1138552"/>
            <a:ext cx="8578264" cy="945430"/>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đổi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kích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thước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tỷ</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a:t>
            </a:r>
          </a:p>
          <a:p>
            <a:pPr marL="425450" indent="-285750">
              <a:buFontTx/>
              <a:buChar char="-"/>
            </a:pPr>
            <a:endParaRPr lang="en-US" sz="1800">
              <a:latin typeface="Times New Roman" panose="02020603050405020304" pitchFamily="18" charset="0"/>
              <a:cs typeface="Times New Roman" panose="02020603050405020304" pitchFamily="18" charset="0"/>
            </a:endParaRPr>
          </a:p>
        </p:txBody>
      </p:sp>
      <p:sp>
        <p:nvSpPr>
          <p:cNvPr id="7" name="Subtitle 4">
            <a:extLst>
              <a:ext uri="{FF2B5EF4-FFF2-40B4-BE49-F238E27FC236}">
                <a16:creationId xmlns:a16="http://schemas.microsoft.com/office/drawing/2014/main" id="{75ECB005-8B9F-4FD4-5AA4-7243E74854B2}"/>
              </a:ext>
            </a:extLst>
          </p:cNvPr>
          <p:cNvSpPr txBox="1">
            <a:spLocks/>
          </p:cNvSpPr>
          <p:nvPr/>
        </p:nvSpPr>
        <p:spPr>
          <a:xfrm>
            <a:off x="576368" y="1896835"/>
            <a:ext cx="8214547" cy="594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a:latin typeface="Times New Roman" panose="02020603050405020304" pitchFamily="18" charset="0"/>
                <a:cs typeface="Times New Roman" panose="02020603050405020304" pitchFamily="18" charset="0"/>
              </a:rPr>
              <a:t>Ta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hàm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a:t>
            </a:r>
            <a:r>
              <a:rPr lang="en-US" sz="1800" baseline="-25000" err="1">
                <a:latin typeface="Times New Roman" panose="02020603050405020304" pitchFamily="18" charset="0"/>
                <a:cs typeface="Times New Roman" panose="02020603050405020304" pitchFamily="18" charset="0"/>
              </a:rPr>
              <a:t>x</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a:t>
            </a:r>
            <a:r>
              <a:rPr lang="en-US" sz="1800" baseline="-25000" err="1">
                <a:latin typeface="Times New Roman" panose="02020603050405020304" pitchFamily="18" charset="0"/>
                <a:cs typeface="Times New Roman" panose="02020603050405020304" pitchFamily="18" charset="0"/>
              </a:rPr>
              <a:t>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a:t>
            </a:r>
            <a:r>
              <a:rPr lang="en-US" sz="1800" baseline="-25000" err="1">
                <a:latin typeface="Times New Roman" panose="02020603050405020304" pitchFamily="18" charset="0"/>
                <a:cs typeface="Times New Roman" panose="02020603050405020304" pitchFamily="18" charset="0"/>
              </a:rPr>
              <a:t>z</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lượt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tỉ</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3 </a:t>
            </a:r>
            <a:r>
              <a:rPr lang="en-US" sz="1800" err="1">
                <a:latin typeface="Times New Roman" panose="02020603050405020304" pitchFamily="18" charset="0"/>
                <a:cs typeface="Times New Roman" panose="02020603050405020304" pitchFamily="18" charset="0"/>
              </a:rPr>
              <a:t>trục</a:t>
            </a:r>
            <a:r>
              <a:rPr lang="en-US" sz="1800">
                <a:latin typeface="Times New Roman" panose="02020603050405020304" pitchFamily="18" charset="0"/>
                <a:cs typeface="Times New Roman" panose="02020603050405020304" pitchFamily="18" charset="0"/>
              </a:rPr>
              <a:t> x, y, z:</a:t>
            </a:r>
          </a:p>
        </p:txBody>
      </p:sp>
      <p:pic>
        <p:nvPicPr>
          <p:cNvPr id="3" name="Picture 2">
            <a:extLst>
              <a:ext uri="{FF2B5EF4-FFF2-40B4-BE49-F238E27FC236}">
                <a16:creationId xmlns:a16="http://schemas.microsoft.com/office/drawing/2014/main" id="{018B985F-50B6-E4A6-313D-0FA90F9CC7C3}"/>
              </a:ext>
            </a:extLst>
          </p:cNvPr>
          <p:cNvPicPr>
            <a:picLocks noChangeAspect="1"/>
          </p:cNvPicPr>
          <p:nvPr/>
        </p:nvPicPr>
        <p:blipFill>
          <a:blip r:embed="rId5"/>
          <a:stretch>
            <a:fillRect/>
          </a:stretch>
        </p:blipFill>
        <p:spPr>
          <a:xfrm>
            <a:off x="720000" y="2368841"/>
            <a:ext cx="2232188" cy="2711885"/>
          </a:xfrm>
          <a:prstGeom prst="rect">
            <a:avLst/>
          </a:prstGeom>
        </p:spPr>
      </p:pic>
      <p:pic>
        <p:nvPicPr>
          <p:cNvPr id="8196" name="Picture 4">
            <a:extLst>
              <a:ext uri="{FF2B5EF4-FFF2-40B4-BE49-F238E27FC236}">
                <a16:creationId xmlns:a16="http://schemas.microsoft.com/office/drawing/2014/main" id="{416023D0-0A20-226F-93E1-9BC095593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8561" y="2610735"/>
            <a:ext cx="4629980" cy="213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27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33749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Phép quay</a:t>
            </a:r>
            <a:endParaRPr/>
          </a:p>
        </p:txBody>
      </p:sp>
      <p:pic>
        <p:nvPicPr>
          <p:cNvPr id="230" name="Google Shape;230;p33"/>
          <p:cNvPicPr preferRelativeResize="0"/>
          <p:nvPr/>
        </p:nvPicPr>
        <p:blipFill>
          <a:blip r:embed="rId3">
            <a:alphaModFix/>
          </a:blip>
          <a:stretch>
            <a:fillRect/>
          </a:stretch>
        </p:blipFill>
        <p:spPr>
          <a:xfrm>
            <a:off x="7260814" y="-248501"/>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923373" y="3595822"/>
            <a:ext cx="1402679" cy="1450324"/>
          </a:xfrm>
          <a:prstGeom prst="rect">
            <a:avLst/>
          </a:prstGeom>
          <a:noFill/>
          <a:ln>
            <a:noFill/>
          </a:ln>
        </p:spPr>
      </p:pic>
      <p:sp>
        <p:nvSpPr>
          <p:cNvPr id="6" name="Subtitle 4">
            <a:extLst>
              <a:ext uri="{FF2B5EF4-FFF2-40B4-BE49-F238E27FC236}">
                <a16:creationId xmlns:a16="http://schemas.microsoft.com/office/drawing/2014/main" id="{3FED30A0-5AA6-3195-6BE6-AA0D8D34265C}"/>
              </a:ext>
            </a:extLst>
          </p:cNvPr>
          <p:cNvSpPr>
            <a:spLocks noGrp="1"/>
          </p:cNvSpPr>
          <p:nvPr>
            <p:ph type="subTitle" idx="1"/>
          </p:nvPr>
        </p:nvSpPr>
        <p:spPr>
          <a:xfrm>
            <a:off x="353085" y="1138552"/>
            <a:ext cx="8578264" cy="945430"/>
          </a:xfrm>
        </p:spPr>
        <p:txBody>
          <a:bodyPr/>
          <a:lstStyle/>
          <a:p>
            <a:pPr marL="425450" indent="-285750">
              <a:buFontTx/>
              <a:buChar char="-"/>
            </a:pP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xoay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đối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gian</a:t>
            </a:r>
            <a:r>
              <a:rPr lang="en-US" sz="1800">
                <a:latin typeface="Times New Roman" panose="02020603050405020304" pitchFamily="18" charset="0"/>
                <a:cs typeface="Times New Roman" panose="02020603050405020304" pitchFamily="18" charset="0"/>
              </a:rPr>
              <a:t> 2D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3D </a:t>
            </a:r>
            <a:r>
              <a:rPr lang="en-US" sz="1800" err="1">
                <a:latin typeface="Times New Roman" panose="02020603050405020304" pitchFamily="18" charset="0"/>
                <a:cs typeface="Times New Roman" panose="02020603050405020304" pitchFamily="18" charset="0"/>
              </a:rPr>
              <a:t>xung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quanh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trục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1 </a:t>
            </a:r>
            <a:r>
              <a:rPr lang="en-US" sz="1800" err="1">
                <a:latin typeface="Times New Roman" panose="02020603050405020304" pitchFamily="18" charset="0"/>
                <a:cs typeface="Times New Roman" panose="02020603050405020304" pitchFamily="18" charset="0"/>
              </a:rPr>
              <a:t>điểm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gốc</a:t>
            </a:r>
            <a:r>
              <a:rPr lang="en-US" sz="1800">
                <a:latin typeface="Times New Roman" panose="02020603050405020304" pitchFamily="18" charset="0"/>
                <a:cs typeface="Times New Roman" panose="02020603050405020304" pitchFamily="18" charset="0"/>
              </a:rPr>
              <a:t>.</a:t>
            </a:r>
          </a:p>
          <a:p>
            <a:pPr marL="425450" indent="-285750">
              <a:buFontTx/>
              <a:buChar char="-"/>
            </a:pPr>
            <a:endParaRPr lang="en-US" sz="1800">
              <a:latin typeface="Times New Roman" panose="02020603050405020304" pitchFamily="18" charset="0"/>
              <a:cs typeface="Times New Roman" panose="02020603050405020304" pitchFamily="18" charset="0"/>
            </a:endParaRPr>
          </a:p>
        </p:txBody>
      </p:sp>
      <p:pic>
        <p:nvPicPr>
          <p:cNvPr id="9218" name="Picture 2">
            <a:extLst>
              <a:ext uri="{FF2B5EF4-FFF2-40B4-BE49-F238E27FC236}">
                <a16:creationId xmlns:a16="http://schemas.microsoft.com/office/drawing/2014/main" id="{54E1B49A-58FE-2530-FE70-0029F11EB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7461" y="2204809"/>
            <a:ext cx="3316340" cy="2538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288279" y="1567885"/>
            <a:ext cx="6093900" cy="2568300"/>
          </a:xfrm>
          <a:prstGeom prst="rect">
            <a:avLst/>
          </a:prstGeom>
        </p:spPr>
        <p:txBody>
          <a:bodyPr spcFirstLastPara="1" wrap="square" lIns="91425" tIns="91425" rIns="91425" bIns="91425" anchor="ctr" anchorCtr="0">
            <a:noAutofit/>
          </a:bodyPr>
          <a:lstStyle/>
          <a:p>
            <a:r>
              <a:rPr lang="en-US" sz="6600" err="1">
                <a:effectLst/>
                <a:latin typeface="Calibri" panose="020F0502020204030204" pitchFamily="34" charset="0"/>
                <a:ea typeface="Calibri" panose="020F0502020204030204" pitchFamily="34" charset="0"/>
                <a:cs typeface="Times New Roman" panose="02020603050405020304" pitchFamily="18" charset="0"/>
              </a:rPr>
              <a:t>Giới</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thiệu</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về</a:t>
            </a:r>
            <a:r>
              <a:rPr lang="en-US" sz="6600">
                <a:effectLst/>
                <a:latin typeface="Calibri" panose="020F0502020204030204" pitchFamily="34" charset="0"/>
                <a:ea typeface="Calibri" panose="020F0502020204030204" pitchFamily="34" charset="0"/>
                <a:cs typeface="Times New Roman" panose="02020603050405020304" pitchFamily="18" charset="0"/>
              </a:rPr>
              <a:t> WebGL</a:t>
            </a:r>
            <a:endParaRPr lang="vi-VN" sz="66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Tree>
    <p:extLst>
      <p:ext uri="{BB962C8B-B14F-4D97-AF65-F5344CB8AC3E}">
        <p14:creationId xmlns:p14="http://schemas.microsoft.com/office/powerpoint/2010/main" val="2885338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20000" y="445025"/>
            <a:ext cx="33749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WebGL là gì?</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124645" y="3738494"/>
            <a:ext cx="1402679" cy="1450324"/>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464726" y="1159992"/>
            <a:ext cx="3030746" cy="2906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425450" indent="-285750">
              <a:buFontTx/>
              <a:buChar char="-"/>
            </a:pP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công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nghệ</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phép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vẽ</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hiển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tương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với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đồ</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họa</a:t>
            </a:r>
            <a:r>
              <a:rPr lang="en-US" sz="1800">
                <a:latin typeface="Times New Roman" panose="02020603050405020304" pitchFamily="18" charset="0"/>
                <a:cs typeface="Times New Roman" panose="02020603050405020304" pitchFamily="18" charset="0"/>
              </a:rPr>
              <a:t> 3D </a:t>
            </a:r>
            <a:r>
              <a:rPr lang="en-US" sz="1800" err="1">
                <a:latin typeface="Times New Roman" panose="02020603050405020304" pitchFamily="18" charset="0"/>
                <a:cs typeface="Times New Roman" panose="02020603050405020304" pitchFamily="18" charset="0"/>
              </a:rPr>
              <a:t>phức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từ</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trình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duyệt</a:t>
            </a:r>
            <a:r>
              <a:rPr lang="en-US" sz="1800">
                <a:latin typeface="Times New Roman" panose="02020603050405020304" pitchFamily="18" charset="0"/>
                <a:cs typeface="Times New Roman" panose="02020603050405020304" pitchFamily="18" charset="0"/>
              </a:rPr>
              <a:t> web.</a:t>
            </a:r>
          </a:p>
          <a:p>
            <a:pPr marL="425450" indent="-285750">
              <a:buFontTx/>
              <a:buChar char="-"/>
            </a:pPr>
            <a:r>
              <a:rPr lang="en-US" sz="1800">
                <a:latin typeface="Times New Roman" panose="02020603050405020304" pitchFamily="18" charset="0"/>
                <a:cs typeface="Times New Roman" panose="02020603050405020304" pitchFamily="18" charset="0"/>
              </a:rPr>
              <a:t>WebGL </a:t>
            </a:r>
            <a:r>
              <a:rPr lang="en-US" sz="1800" err="1">
                <a:latin typeface="Times New Roman" panose="02020603050405020304" pitchFamily="18" charset="0"/>
                <a:cs typeface="Times New Roman" panose="02020603050405020304" pitchFamily="18" charset="0"/>
              </a:rPr>
              <a:t>được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phát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triển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dựa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OpenGL ES2.0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trong</a:t>
            </a:r>
            <a:r>
              <a:rPr lang="en-US" sz="1800">
                <a:latin typeface="Times New Roman" panose="02020603050405020304" pitchFamily="18" charset="0"/>
                <a:cs typeface="Times New Roman" panose="02020603050405020304" pitchFamily="18" charset="0"/>
              </a:rPr>
              <a:t> HTML5</a:t>
            </a:r>
          </a:p>
        </p:txBody>
      </p:sp>
      <p:pic>
        <p:nvPicPr>
          <p:cNvPr id="1026" name="Picture 2" descr="WEBGL - Chuẩn Mới Cho Đồ Họa 3D Trên Web">
            <a:extLst>
              <a:ext uri="{FF2B5EF4-FFF2-40B4-BE49-F238E27FC236}">
                <a16:creationId xmlns:a16="http://schemas.microsoft.com/office/drawing/2014/main" id="{BEC14364-FD42-F130-B664-26BB95D6B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191" y="1159992"/>
            <a:ext cx="4117837" cy="247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20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19999" y="445025"/>
            <a:ext cx="61976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Kiến thức cơ bản về WebGL</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923373" y="3595822"/>
            <a:ext cx="1402679" cy="1450324"/>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464725" y="1159992"/>
            <a:ext cx="8275083" cy="3385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vi-VN" sz="1800" b="0" i="0">
                <a:solidFill>
                  <a:srgbClr val="000000"/>
                </a:solidFill>
                <a:effectLst/>
                <a:latin typeface="Times New Roman" panose="02020603050405020304" pitchFamily="18" charset="0"/>
              </a:rPr>
              <a:t>Hệ tọa độ trong W</a:t>
            </a:r>
            <a:r>
              <a:rPr lang="en-US" sz="1800" b="0" i="0" err="1">
                <a:solidFill>
                  <a:srgbClr val="000000"/>
                </a:solidFill>
                <a:effectLst/>
                <a:latin typeface="Times New Roman" panose="02020603050405020304" pitchFamily="18" charset="0"/>
              </a:rPr>
              <a:t>eb</a:t>
            </a:r>
            <a:r>
              <a:rPr lang="vi-VN" sz="1800" b="0" i="0">
                <a:solidFill>
                  <a:srgbClr val="000000"/>
                </a:solidFill>
                <a:effectLst/>
                <a:latin typeface="Times New Roman" panose="02020603050405020304" pitchFamily="18" charset="0"/>
              </a:rPr>
              <a:t>GL có 3 chiều x,y,z tương tự như hệ tọa độ 3D. </a:t>
            </a:r>
            <a:endParaRPr lang="en-US" sz="1800" b="0" i="0">
              <a:solidFill>
                <a:srgbClr val="000000"/>
              </a:solidFill>
              <a:effectLst/>
              <a:latin typeface="Times New Roman" panose="02020603050405020304" pitchFamily="18" charset="0"/>
            </a:endParaRPr>
          </a:p>
          <a:p>
            <a:pPr marL="139700" indent="0"/>
            <a:r>
              <a:rPr lang="en-US" sz="1800" err="1">
                <a:solidFill>
                  <a:srgbClr val="000000"/>
                </a:solidFill>
                <a:latin typeface="Times New Roman" panose="02020603050405020304" pitchFamily="18" charset="0"/>
                <a:cs typeface="Times New Roman" panose="02020603050405020304" pitchFamily="18" charset="0"/>
              </a:rPr>
              <a:t>Các</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nền</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tảng</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của</a:t>
            </a:r>
            <a:r>
              <a:rPr lang="en-US" sz="1800">
                <a:solidFill>
                  <a:srgbClr val="000000"/>
                </a:solidFill>
                <a:latin typeface="Times New Roman" panose="02020603050405020304" pitchFamily="18" charset="0"/>
                <a:cs typeface="Times New Roman" panose="02020603050405020304" pitchFamily="18" charset="0"/>
              </a:rPr>
              <a:t> WebGL:</a:t>
            </a:r>
          </a:p>
          <a:p>
            <a:pPr marL="139700" indent="0"/>
            <a:r>
              <a:rPr lang="en-US" sz="1800">
                <a:solidFill>
                  <a:srgbClr val="000000"/>
                </a:solidFill>
                <a:latin typeface="Times New Roman" panose="02020603050405020304" pitchFamily="18" charset="0"/>
                <a:cs typeface="Times New Roman" panose="02020603050405020304" pitchFamily="18" charset="0"/>
              </a:rPr>
              <a:t>    - Vertices: </a:t>
            </a:r>
            <a:r>
              <a:rPr lang="en-US" sz="1800" err="1">
                <a:solidFill>
                  <a:srgbClr val="000000"/>
                </a:solidFill>
                <a:latin typeface="Times New Roman" panose="02020603050405020304" pitchFamily="18" charset="0"/>
                <a:cs typeface="Times New Roman" panose="02020603050405020304" pitchFamily="18" charset="0"/>
              </a:rPr>
              <a:t>một</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đỉnh</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là</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một</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điểm</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giao</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nhau</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giữa</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các</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cạnh</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của</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một</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đối</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tượng</a:t>
            </a:r>
            <a:r>
              <a:rPr lang="en-US" sz="1800">
                <a:solidFill>
                  <a:srgbClr val="000000"/>
                </a:solidFill>
                <a:latin typeface="Times New Roman" panose="02020603050405020304" pitchFamily="18" charset="0"/>
                <a:cs typeface="Times New Roman" panose="02020603050405020304" pitchFamily="18" charset="0"/>
              </a:rPr>
              <a:t> 3D.</a:t>
            </a:r>
          </a:p>
          <a:p>
            <a:pPr marL="139700" indent="0"/>
            <a:r>
              <a:rPr lang="en-US" sz="1800">
                <a:solidFill>
                  <a:srgbClr val="000000"/>
                </a:solidFill>
                <a:latin typeface="Times New Roman" panose="02020603050405020304" pitchFamily="18" charset="0"/>
                <a:cs typeface="Times New Roman" panose="02020603050405020304" pitchFamily="18" charset="0"/>
              </a:rPr>
              <a:t>    - Indices: </a:t>
            </a:r>
            <a:r>
              <a:rPr lang="en-US" sz="1800" err="1">
                <a:solidFill>
                  <a:srgbClr val="000000"/>
                </a:solidFill>
                <a:latin typeface="Times New Roman" panose="02020603050405020304" pitchFamily="18" charset="0"/>
                <a:cs typeface="Times New Roman" panose="02020603050405020304" pitchFamily="18" charset="0"/>
              </a:rPr>
              <a:t>số</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nguyên</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dương</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dùng</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để</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định</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danh</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các</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đỉnh</a:t>
            </a:r>
            <a:r>
              <a:rPr lang="en-US" sz="1800">
                <a:solidFill>
                  <a:srgbClr val="000000"/>
                </a:solidFill>
                <a:latin typeface="Times New Roman" panose="02020603050405020304" pitchFamily="18" charset="0"/>
                <a:cs typeface="Times New Roman" panose="02020603050405020304" pitchFamily="18" charset="0"/>
              </a:rPr>
              <a:t>.</a:t>
            </a:r>
          </a:p>
          <a:p>
            <a:pPr marL="139700" indent="0"/>
            <a:r>
              <a:rPr lang="en-US" sz="1800">
                <a:solidFill>
                  <a:srgbClr val="000000"/>
                </a:solidFill>
                <a:latin typeface="Times New Roman" panose="02020603050405020304" pitchFamily="18" charset="0"/>
                <a:cs typeface="Times New Roman" panose="02020603050405020304" pitchFamily="18" charset="0"/>
              </a:rPr>
              <a:t>    - </a:t>
            </a:r>
            <a:r>
              <a:rPr lang="en-US" sz="1800" err="1">
                <a:solidFill>
                  <a:srgbClr val="000000"/>
                </a:solidFill>
                <a:latin typeface="Times New Roman" panose="02020603050405020304" pitchFamily="18" charset="0"/>
                <a:cs typeface="Times New Roman" panose="02020603050405020304" pitchFamily="18" charset="0"/>
              </a:rPr>
              <a:t>Bufferes</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các</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vùng</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bộ</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nhớ</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của</a:t>
            </a:r>
            <a:r>
              <a:rPr lang="en-US" sz="1800">
                <a:solidFill>
                  <a:srgbClr val="000000"/>
                </a:solidFill>
                <a:latin typeface="Times New Roman" panose="02020603050405020304" pitchFamily="18" charset="0"/>
                <a:cs typeface="Times New Roman" panose="02020603050405020304" pitchFamily="18" charset="0"/>
              </a:rPr>
              <a:t> GPU </a:t>
            </a:r>
            <a:r>
              <a:rPr lang="en-US" sz="1800" err="1">
                <a:solidFill>
                  <a:srgbClr val="000000"/>
                </a:solidFill>
                <a:latin typeface="Times New Roman" panose="02020603050405020304" pitchFamily="18" charset="0"/>
                <a:cs typeface="Times New Roman" panose="02020603050405020304" pitchFamily="18" charset="0"/>
              </a:rPr>
              <a:t>cấp</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cho</a:t>
            </a:r>
            <a:r>
              <a:rPr lang="en-US" sz="1800">
                <a:solidFill>
                  <a:srgbClr val="000000"/>
                </a:solidFill>
                <a:latin typeface="Times New Roman" panose="02020603050405020304" pitchFamily="18" charset="0"/>
                <a:cs typeface="Times New Roman" panose="02020603050405020304" pitchFamily="18" charset="0"/>
              </a:rPr>
              <a:t> WebGL </a:t>
            </a:r>
            <a:r>
              <a:rPr lang="en-US" sz="1800" err="1">
                <a:solidFill>
                  <a:srgbClr val="000000"/>
                </a:solidFill>
                <a:latin typeface="Times New Roman" panose="02020603050405020304" pitchFamily="18" charset="0"/>
                <a:cs typeface="Times New Roman" panose="02020603050405020304" pitchFamily="18" charset="0"/>
              </a:rPr>
              <a:t>dùng</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để</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lưu</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giữ</a:t>
            </a:r>
            <a:r>
              <a:rPr lang="en-US" sz="1800">
                <a:solidFill>
                  <a:srgbClr val="000000"/>
                </a:solidFill>
                <a:latin typeface="Times New Roman" panose="02020603050405020304" pitchFamily="18" charset="0"/>
                <a:cs typeface="Times New Roman" panose="02020603050405020304" pitchFamily="18" charset="0"/>
              </a:rPr>
              <a:t> data.</a:t>
            </a:r>
            <a:endParaRPr lang="en-US" sz="1800">
              <a:latin typeface="Times New Roman" panose="02020603050405020304" pitchFamily="18" charset="0"/>
              <a:cs typeface="Times New Roman" panose="02020603050405020304" pitchFamily="18" charset="0"/>
            </a:endParaRPr>
          </a:p>
        </p:txBody>
      </p:sp>
      <p:sp>
        <p:nvSpPr>
          <p:cNvPr id="2" name="Subtitle 4">
            <a:extLst>
              <a:ext uri="{FF2B5EF4-FFF2-40B4-BE49-F238E27FC236}">
                <a16:creationId xmlns:a16="http://schemas.microsoft.com/office/drawing/2014/main" id="{D2C03585-F0D1-C524-7B07-DB34A1D0EF90}"/>
              </a:ext>
            </a:extLst>
          </p:cNvPr>
          <p:cNvSpPr txBox="1">
            <a:spLocks/>
          </p:cNvSpPr>
          <p:nvPr/>
        </p:nvSpPr>
        <p:spPr>
          <a:xfrm>
            <a:off x="464725" y="2956705"/>
            <a:ext cx="8275083" cy="12982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b="0" i="0">
                <a:solidFill>
                  <a:srgbClr val="000000"/>
                </a:solidFill>
                <a:effectLst/>
                <a:latin typeface="Times New Roman" panose="02020603050405020304" pitchFamily="18" charset="0"/>
              </a:rPr>
              <a:t>Mesh: </a:t>
            </a:r>
            <a:r>
              <a:rPr lang="en-US" sz="1800" b="0" i="0" err="1">
                <a:solidFill>
                  <a:srgbClr val="000000"/>
                </a:solidFill>
                <a:effectLst/>
                <a:latin typeface="Times New Roman" panose="02020603050405020304" pitchFamily="18" charset="0"/>
              </a:rPr>
              <a:t>là</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một</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đối</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tượng</a:t>
            </a:r>
            <a:r>
              <a:rPr lang="en-US" sz="1800" b="0" i="0">
                <a:solidFill>
                  <a:srgbClr val="000000"/>
                </a:solidFill>
                <a:effectLst/>
                <a:latin typeface="Times New Roman" panose="02020603050405020304" pitchFamily="18" charset="0"/>
              </a:rPr>
              <a:t> 3D </a:t>
            </a:r>
            <a:r>
              <a:rPr lang="en-US" sz="1800" b="0" i="0" err="1">
                <a:solidFill>
                  <a:srgbClr val="000000"/>
                </a:solidFill>
                <a:effectLst/>
                <a:latin typeface="Times New Roman" panose="02020603050405020304" pitchFamily="18" charset="0"/>
              </a:rPr>
              <a:t>được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cấu</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tạo</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bằng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một</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hoặc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nhiều</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các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đa</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giác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cơ</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bản</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sử</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dụng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các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điểm</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đường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thẳng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hoặc</a:t>
            </a:r>
            <a:r>
              <a:rPr lang="en-US" sz="1800" b="0" i="0">
                <a:solidFill>
                  <a:srgbClr val="000000"/>
                </a:solidFill>
                <a:effectLst/>
                <a:latin typeface="Times New Roman" panose="02020603050405020304" pitchFamily="18" charset="0"/>
              </a:rPr>
              <a:t> tam </a:t>
            </a:r>
            <a:r>
              <a:rPr lang="en-US" sz="1800" b="0" i="0" err="1">
                <a:solidFill>
                  <a:srgbClr val="000000"/>
                </a:solidFill>
                <a:effectLst/>
                <a:latin typeface="Times New Roman" panose="02020603050405020304" pitchFamily="18" charset="0"/>
              </a:rPr>
              <a:t>giác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liên</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kết</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với</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nhau</a:t>
            </a:r>
            <a:r>
              <a:rPr lang="en-US" sz="1800" b="0" i="0">
                <a:solidFill>
                  <a:srgbClr val="000000"/>
                </a:solidFill>
                <a:effectLst/>
                <a:latin typeface="Times New Roman" panose="02020603050405020304" pitchFamily="18" charset="0"/>
              </a:rPr>
              <a:t>.</a:t>
            </a:r>
          </a:p>
          <a:p>
            <a:pPr marL="139700" indent="0"/>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0229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19999" y="445025"/>
            <a:ext cx="61976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Thư viện Threejs</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8063263" y="3980421"/>
            <a:ext cx="1122897" cy="1236168"/>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338829" y="1213001"/>
            <a:ext cx="4233171" cy="33855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b="0" i="0" dirty="0" err="1">
                <a:solidFill>
                  <a:srgbClr val="000000"/>
                </a:solidFill>
                <a:effectLst/>
                <a:latin typeface="Times New Roman" panose="02020603050405020304" pitchFamily="18" charset="0"/>
              </a:rPr>
              <a:t>Là</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thư</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viện</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sử</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dụng</a:t>
            </a:r>
            <a:r>
              <a:rPr lang="en-US" sz="1800" b="0" i="0" dirty="0">
                <a:solidFill>
                  <a:srgbClr val="000000"/>
                </a:solidFill>
                <a:effectLst/>
                <a:latin typeface="Times New Roman" panose="02020603050405020304" pitchFamily="18" charset="0"/>
              </a:rPr>
              <a:t> WebGL </a:t>
            </a:r>
            <a:r>
              <a:rPr lang="en-US" sz="1800" b="0" i="0" dirty="0" err="1">
                <a:solidFill>
                  <a:srgbClr val="000000"/>
                </a:solidFill>
                <a:effectLst/>
                <a:latin typeface="Times New Roman" panose="02020603050405020304" pitchFamily="18" charset="0"/>
              </a:rPr>
              <a:t>để</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vẽ</a:t>
            </a:r>
            <a:r>
              <a:rPr lang="en-US" sz="1800" b="0" i="0" dirty="0">
                <a:solidFill>
                  <a:srgbClr val="000000"/>
                </a:solidFill>
                <a:effectLst/>
                <a:latin typeface="Times New Roman" panose="02020603050405020304" pitchFamily="18" charset="0"/>
              </a:rPr>
              <a:t> 3D.</a:t>
            </a:r>
          </a:p>
          <a:p>
            <a:pPr marL="139700" indent="0"/>
            <a:r>
              <a:rPr lang="en-US" sz="1800" dirty="0" err="1">
                <a:solidFill>
                  <a:srgbClr val="000000"/>
                </a:solidFill>
                <a:latin typeface="Times New Roman" panose="02020603050405020304" pitchFamily="18" charset="0"/>
                <a:cs typeface="Times New Roman" panose="02020603050405020304" pitchFamily="18" charset="0"/>
              </a:rPr>
              <a:t>Cấu</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trúc</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một</a:t>
            </a:r>
            <a:r>
              <a:rPr lang="en-US" sz="1800" dirty="0">
                <a:solidFill>
                  <a:srgbClr val="000000"/>
                </a:solidFill>
                <a:latin typeface="Times New Roman" panose="02020603050405020304" pitchFamily="18" charset="0"/>
                <a:cs typeface="Times New Roman" panose="02020603050405020304" pitchFamily="18" charset="0"/>
              </a:rPr>
              <a:t> 3D three.js app:</a:t>
            </a:r>
          </a:p>
          <a:p>
            <a:pPr marL="425450" indent="-285750">
              <a:buFontTx/>
              <a:buChar char="-"/>
            </a:pPr>
            <a:r>
              <a:rPr lang="en-US" sz="1800" dirty="0">
                <a:solidFill>
                  <a:srgbClr val="000000"/>
                </a:solidFill>
                <a:latin typeface="Times New Roman" panose="02020603050405020304" pitchFamily="18" charset="0"/>
                <a:cs typeface="Times New Roman" panose="02020603050405020304" pitchFamily="18" charset="0"/>
              </a:rPr>
              <a:t>Scene: </a:t>
            </a:r>
            <a:r>
              <a:rPr lang="en-US" sz="1800" dirty="0" err="1">
                <a:solidFill>
                  <a:srgbClr val="000000"/>
                </a:solidFill>
                <a:latin typeface="Times New Roman" panose="02020603050405020304" pitchFamily="18" charset="0"/>
                <a:cs typeface="Times New Roman" panose="02020603050405020304" pitchFamily="18" charset="0"/>
              </a:rPr>
              <a:t>không</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gian</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nơi</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các</a:t>
            </a:r>
            <a:r>
              <a:rPr lang="en-US" sz="1800" dirty="0">
                <a:solidFill>
                  <a:srgbClr val="000000"/>
                </a:solidFill>
                <a:latin typeface="Times New Roman" panose="02020603050405020304" pitchFamily="18" charset="0"/>
                <a:cs typeface="Times New Roman" panose="02020603050405020304" pitchFamily="18" charset="0"/>
              </a:rPr>
              <a:t> 3D object </a:t>
            </a:r>
            <a:r>
              <a:rPr lang="en-US" sz="1800" dirty="0" err="1">
                <a:solidFill>
                  <a:srgbClr val="000000"/>
                </a:solidFill>
                <a:latin typeface="Times New Roman" panose="02020603050405020304" pitchFamily="18" charset="0"/>
                <a:cs typeface="Times New Roman" panose="02020603050405020304" pitchFamily="18" charset="0"/>
              </a:rPr>
              <a:t>tồn</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tại</a:t>
            </a:r>
            <a:r>
              <a:rPr lang="en-US" sz="1800" dirty="0">
                <a:solidFill>
                  <a:srgbClr val="000000"/>
                </a:solidFill>
                <a:latin typeface="Times New Roman" panose="02020603050405020304" pitchFamily="18" charset="0"/>
                <a:cs typeface="Times New Roman" panose="02020603050405020304" pitchFamily="18" charset="0"/>
              </a:rPr>
              <a:t>.</a:t>
            </a:r>
          </a:p>
          <a:p>
            <a:pPr marL="425450" indent="-285750">
              <a:buFontTx/>
              <a:buChar char="-"/>
            </a:pPr>
            <a:r>
              <a:rPr lang="en-US" sz="1800" dirty="0">
                <a:solidFill>
                  <a:srgbClr val="000000"/>
                </a:solidFill>
                <a:latin typeface="Times New Roman" panose="02020603050405020304" pitchFamily="18" charset="0"/>
                <a:cs typeface="Times New Roman" panose="02020603050405020304" pitchFamily="18" charset="0"/>
              </a:rPr>
              <a:t>Camera: </a:t>
            </a:r>
            <a:r>
              <a:rPr lang="en-US" sz="1800" dirty="0" err="1">
                <a:solidFill>
                  <a:srgbClr val="000000"/>
                </a:solidFill>
                <a:latin typeface="Times New Roman" panose="02020603050405020304" pitchFamily="18" charset="0"/>
                <a:cs typeface="Times New Roman" panose="02020603050405020304" pitchFamily="18" charset="0"/>
              </a:rPr>
              <a:t>giúp</a:t>
            </a:r>
            <a:r>
              <a:rPr lang="en-US" sz="1800" dirty="0">
                <a:solidFill>
                  <a:srgbClr val="000000"/>
                </a:solidFill>
                <a:latin typeface="Times New Roman" panose="02020603050405020304" pitchFamily="18" charset="0"/>
                <a:cs typeface="Times New Roman" panose="02020603050405020304" pitchFamily="18" charset="0"/>
              </a:rPr>
              <a:t> ta </a:t>
            </a:r>
            <a:r>
              <a:rPr lang="en-US" sz="1800" dirty="0" err="1">
                <a:solidFill>
                  <a:srgbClr val="000000"/>
                </a:solidFill>
                <a:latin typeface="Times New Roman" panose="02020603050405020304" pitchFamily="18" charset="0"/>
                <a:cs typeface="Times New Roman" panose="02020603050405020304" pitchFamily="18" charset="0"/>
              </a:rPr>
              <a:t>thấy</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được</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sự</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vật</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trong</a:t>
            </a:r>
            <a:r>
              <a:rPr lang="en-US" sz="1800" dirty="0">
                <a:solidFill>
                  <a:srgbClr val="000000"/>
                </a:solidFill>
                <a:latin typeface="Times New Roman" panose="02020603050405020304" pitchFamily="18" charset="0"/>
                <a:cs typeface="Times New Roman" panose="02020603050405020304" pitchFamily="18" charset="0"/>
              </a:rPr>
              <a:t> scene.</a:t>
            </a:r>
          </a:p>
          <a:p>
            <a:pPr marL="425450" indent="-285750">
              <a:buFontTx/>
              <a:buChar char="-"/>
            </a:pPr>
            <a:r>
              <a:rPr lang="en-US" sz="1800" dirty="0">
                <a:solidFill>
                  <a:srgbClr val="000000"/>
                </a:solidFill>
                <a:latin typeface="Times New Roman" panose="02020603050405020304" pitchFamily="18" charset="0"/>
                <a:cs typeface="Times New Roman" panose="02020603050405020304" pitchFamily="18" charset="0"/>
              </a:rPr>
              <a:t>Canvas: </a:t>
            </a:r>
            <a:r>
              <a:rPr lang="en-US" sz="1800" dirty="0" err="1">
                <a:solidFill>
                  <a:srgbClr val="000000"/>
                </a:solidFill>
                <a:latin typeface="Times New Roman" panose="02020603050405020304" pitchFamily="18" charset="0"/>
                <a:cs typeface="Times New Roman" panose="02020603050405020304" pitchFamily="18" charset="0"/>
              </a:rPr>
              <a:t>bức</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tranh</a:t>
            </a:r>
            <a:r>
              <a:rPr lang="en-US" sz="1800" dirty="0">
                <a:solidFill>
                  <a:srgbClr val="000000"/>
                </a:solidFill>
                <a:latin typeface="Times New Roman" panose="02020603050405020304" pitchFamily="18" charset="0"/>
                <a:cs typeface="Times New Roman" panose="02020603050405020304" pitchFamily="18" charset="0"/>
              </a:rPr>
              <a:t> hay </a:t>
            </a:r>
            <a:r>
              <a:rPr lang="en-US" sz="1800" dirty="0" err="1">
                <a:solidFill>
                  <a:srgbClr val="000000"/>
                </a:solidFill>
                <a:latin typeface="Times New Roman" panose="02020603050405020304" pitchFamily="18" charset="0"/>
                <a:cs typeface="Times New Roman" panose="02020603050405020304" pitchFamily="18" charset="0"/>
              </a:rPr>
              <a:t>màn</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chiếu</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mà</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threejs</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có</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thể</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vẽ</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lên</a:t>
            </a:r>
            <a:r>
              <a:rPr lang="en-US" sz="1800" dirty="0">
                <a:solidFill>
                  <a:srgbClr val="000000"/>
                </a:solidFill>
                <a:latin typeface="Times New Roman" panose="02020603050405020304" pitchFamily="18" charset="0"/>
                <a:cs typeface="Times New Roman" panose="02020603050405020304" pitchFamily="18" charset="0"/>
              </a:rPr>
              <a:t>.</a:t>
            </a:r>
          </a:p>
          <a:p>
            <a:pPr marL="425450" indent="-285750">
              <a:buFontTx/>
              <a:buChar char="-"/>
            </a:pPr>
            <a:r>
              <a:rPr lang="en-US" sz="1800" dirty="0">
                <a:solidFill>
                  <a:srgbClr val="000000"/>
                </a:solidFill>
                <a:latin typeface="Times New Roman" panose="02020603050405020304" pitchFamily="18" charset="0"/>
                <a:cs typeface="Times New Roman" panose="02020603050405020304" pitchFamily="18" charset="0"/>
              </a:rPr>
              <a:t>Renderer: </a:t>
            </a:r>
            <a:r>
              <a:rPr lang="en-US" sz="1800" dirty="0" err="1">
                <a:solidFill>
                  <a:srgbClr val="000000"/>
                </a:solidFill>
                <a:latin typeface="Times New Roman" panose="02020603050405020304" pitchFamily="18" charset="0"/>
                <a:cs typeface="Times New Roman" panose="02020603050405020304" pitchFamily="18" charset="0"/>
              </a:rPr>
              <a:t>là</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thứ</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để</a:t>
            </a:r>
            <a:r>
              <a:rPr lang="en-US" sz="1800" dirty="0">
                <a:solidFill>
                  <a:srgbClr val="000000"/>
                </a:solidFill>
                <a:latin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cs typeface="Times New Roman" panose="02020603050405020304" pitchFamily="18" charset="0"/>
              </a:rPr>
              <a:t>đưa</a:t>
            </a:r>
            <a:r>
              <a:rPr lang="en-US" sz="1800" dirty="0">
                <a:solidFill>
                  <a:srgbClr val="000000"/>
                </a:solidFill>
                <a:latin typeface="Times New Roman" panose="02020603050405020304" pitchFamily="18" charset="0"/>
                <a:cs typeface="Times New Roman" panose="02020603050405020304" pitchFamily="18" charset="0"/>
              </a:rPr>
              <a:t> scene </a:t>
            </a:r>
            <a:r>
              <a:rPr lang="en-US" sz="1800" dirty="0" err="1">
                <a:solidFill>
                  <a:srgbClr val="000000"/>
                </a:solidFill>
                <a:latin typeface="Times New Roman" panose="02020603050405020304" pitchFamily="18" charset="0"/>
                <a:cs typeface="Times New Roman" panose="02020603050405020304" pitchFamily="18" charset="0"/>
              </a:rPr>
              <a:t>lên</a:t>
            </a:r>
            <a:r>
              <a:rPr lang="en-US" sz="1800" dirty="0">
                <a:solidFill>
                  <a:srgbClr val="000000"/>
                </a:solidFill>
                <a:latin typeface="Times New Roman" panose="02020603050405020304" pitchFamily="18" charset="0"/>
                <a:cs typeface="Times New Roman" panose="02020603050405020304" pitchFamily="18" charset="0"/>
              </a:rPr>
              <a:t> canvas.</a:t>
            </a:r>
            <a:endParaRPr lang="en-US" sz="1800" dirty="0">
              <a:latin typeface="Times New Roman" panose="02020603050405020304" pitchFamily="18" charset="0"/>
              <a:cs typeface="Times New Roman" panose="02020603050405020304" pitchFamily="18" charset="0"/>
            </a:endParaRPr>
          </a:p>
        </p:txBody>
      </p:sp>
      <p:pic>
        <p:nvPicPr>
          <p:cNvPr id="5126" name="Picture 6">
            <a:extLst>
              <a:ext uri="{FF2B5EF4-FFF2-40B4-BE49-F238E27FC236}">
                <a16:creationId xmlns:a16="http://schemas.microsoft.com/office/drawing/2014/main" id="{D6780A5C-99BB-F4F6-3335-0EBA78945E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5784" y="1213001"/>
            <a:ext cx="3855919" cy="278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585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19999" y="445025"/>
            <a:ext cx="619763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Thư viện Threejs</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73612" y="3863689"/>
            <a:ext cx="1122897" cy="1236168"/>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338829" y="1713310"/>
            <a:ext cx="4233171" cy="18747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139700" indent="0"/>
            <a:r>
              <a:rPr lang="en-US" sz="1800" b="0" i="0">
                <a:solidFill>
                  <a:srgbClr val="000000"/>
                </a:solidFill>
                <a:effectLst/>
                <a:latin typeface="Times New Roman" panose="02020603050405020304" pitchFamily="18" charset="0"/>
              </a:rPr>
              <a:t>Mesh: </a:t>
            </a:r>
            <a:r>
              <a:rPr lang="en-US" sz="1800" b="0" i="0" err="1">
                <a:solidFill>
                  <a:srgbClr val="000000"/>
                </a:solidFill>
                <a:effectLst/>
                <a:latin typeface="Times New Roman" panose="02020603050405020304" pitchFamily="18" charset="0"/>
              </a:rPr>
              <a:t>thường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được</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mô</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tả</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như</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lưới</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lưới</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càng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dày</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càng</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chính</a:t>
            </a:r>
            <a:r>
              <a:rPr lang="en-US" sz="1800" b="0" i="0">
                <a:solidFill>
                  <a:srgbClr val="000000"/>
                </a:solidFill>
                <a:effectLst/>
                <a:latin typeface="Times New Roman" panose="02020603050405020304" pitchFamily="18" charset="0"/>
              </a:rPr>
              <a:t> </a:t>
            </a:r>
            <a:r>
              <a:rPr lang="en-US" sz="1800" b="0" i="0" err="1">
                <a:solidFill>
                  <a:srgbClr val="000000"/>
                </a:solidFill>
                <a:effectLst/>
                <a:latin typeface="Times New Roman" panose="02020603050405020304" pitchFamily="18" charset="0"/>
              </a:rPr>
              <a:t>xác</a:t>
            </a:r>
            <a:r>
              <a:rPr lang="en-US" sz="1800" b="0" i="0">
                <a:solidFill>
                  <a:srgbClr val="000000"/>
                </a:solidFill>
                <a:effectLst/>
                <a:latin typeface="Times New Roman" panose="02020603050405020304" pitchFamily="18" charset="0"/>
              </a:rPr>
              <a:t>.</a:t>
            </a:r>
          </a:p>
          <a:p>
            <a:pPr marL="139700" indent="0"/>
            <a:r>
              <a:rPr lang="en-US" sz="1800" err="1">
                <a:solidFill>
                  <a:srgbClr val="000000"/>
                </a:solidFill>
                <a:latin typeface="Times New Roman" panose="02020603050405020304" pitchFamily="18" charset="0"/>
                <a:cs typeface="Times New Roman" panose="02020603050405020304" pitchFamily="18" charset="0"/>
              </a:rPr>
              <a:t>Đối</a:t>
            </a:r>
            <a:r>
              <a:rPr lang="en-US" sz="1800">
                <a:solidFill>
                  <a:srgbClr val="000000"/>
                </a:solidFill>
                <a:latin typeface="Times New Roman" panose="02020603050405020304" pitchFamily="18" charset="0"/>
                <a:cs typeface="Times New Roman" panose="02020603050405020304" pitchFamily="18" charset="0"/>
              </a:rPr>
              <a:t> </a:t>
            </a:r>
            <a:r>
              <a:rPr lang="en-US" sz="1800" err="1">
                <a:solidFill>
                  <a:srgbClr val="000000"/>
                </a:solidFill>
                <a:latin typeface="Times New Roman" panose="02020603050405020304" pitchFamily="18" charset="0"/>
                <a:cs typeface="Times New Roman" panose="02020603050405020304" pitchFamily="18" charset="0"/>
              </a:rPr>
              <a:t>tượng</a:t>
            </a:r>
            <a:r>
              <a:rPr lang="en-US" sz="1800">
                <a:solidFill>
                  <a:srgbClr val="000000"/>
                </a:solidFill>
                <a:latin typeface="Times New Roman" panose="02020603050405020304" pitchFamily="18" charset="0"/>
                <a:cs typeface="Times New Roman" panose="02020603050405020304" pitchFamily="18" charset="0"/>
              </a:rPr>
              <a:t> mesh: bao </a:t>
            </a:r>
            <a:r>
              <a:rPr lang="en-US" sz="1800" err="1">
                <a:solidFill>
                  <a:srgbClr val="000000"/>
                </a:solidFill>
                <a:latin typeface="Times New Roman" panose="02020603050405020304" pitchFamily="18" charset="0"/>
                <a:cs typeface="Times New Roman" panose="02020603050405020304" pitchFamily="18" charset="0"/>
              </a:rPr>
              <a:t>gồm</a:t>
            </a:r>
            <a:r>
              <a:rPr lang="en-US" sz="1800">
                <a:solidFill>
                  <a:srgbClr val="000000"/>
                </a:solidFill>
                <a:latin typeface="Times New Roman" panose="02020603050405020304" pitchFamily="18" charset="0"/>
                <a:cs typeface="Times New Roman" panose="02020603050405020304" pitchFamily="18" charset="0"/>
              </a:rPr>
              <a:t> Geometry </a:t>
            </a:r>
            <a:r>
              <a:rPr lang="en-US" sz="1800" err="1">
                <a:solidFill>
                  <a:srgbClr val="000000"/>
                </a:solidFill>
                <a:latin typeface="Times New Roman" panose="02020603050405020304" pitchFamily="18" charset="0"/>
                <a:cs typeface="Times New Roman" panose="02020603050405020304" pitchFamily="18" charset="0"/>
              </a:rPr>
              <a:t>và</a:t>
            </a:r>
            <a:r>
              <a:rPr lang="en-US" sz="1800">
                <a:solidFill>
                  <a:srgbClr val="000000"/>
                </a:solidFill>
                <a:latin typeface="Times New Roman" panose="02020603050405020304" pitchFamily="18" charset="0"/>
                <a:cs typeface="Times New Roman" panose="02020603050405020304" pitchFamily="18" charset="0"/>
              </a:rPr>
              <a:t> Material.</a:t>
            </a:r>
            <a:endParaRPr lang="en-US" sz="180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C507DB-6F15-8F57-F5D5-436C21EA4011}"/>
              </a:ext>
            </a:extLst>
          </p:cNvPr>
          <p:cNvPicPr>
            <a:picLocks noChangeAspect="1"/>
          </p:cNvPicPr>
          <p:nvPr/>
        </p:nvPicPr>
        <p:blipFill>
          <a:blip r:embed="rId5"/>
          <a:stretch>
            <a:fillRect/>
          </a:stretch>
        </p:blipFill>
        <p:spPr>
          <a:xfrm>
            <a:off x="4839394" y="217248"/>
            <a:ext cx="2494922" cy="2287414"/>
          </a:xfrm>
          <a:prstGeom prst="rect">
            <a:avLst/>
          </a:prstGeom>
        </p:spPr>
      </p:pic>
      <p:pic>
        <p:nvPicPr>
          <p:cNvPr id="5" name="Picture 4">
            <a:extLst>
              <a:ext uri="{FF2B5EF4-FFF2-40B4-BE49-F238E27FC236}">
                <a16:creationId xmlns:a16="http://schemas.microsoft.com/office/drawing/2014/main" id="{B70055B1-C722-A7C5-A3E6-E633B0A4E98E}"/>
              </a:ext>
            </a:extLst>
          </p:cNvPr>
          <p:cNvPicPr>
            <a:picLocks noChangeAspect="1"/>
          </p:cNvPicPr>
          <p:nvPr/>
        </p:nvPicPr>
        <p:blipFill>
          <a:blip r:embed="rId6"/>
          <a:stretch>
            <a:fillRect/>
          </a:stretch>
        </p:blipFill>
        <p:spPr>
          <a:xfrm>
            <a:off x="4839394" y="2680995"/>
            <a:ext cx="2516785" cy="2215480"/>
          </a:xfrm>
          <a:prstGeom prst="rect">
            <a:avLst/>
          </a:prstGeom>
        </p:spPr>
      </p:pic>
    </p:spTree>
    <p:extLst>
      <p:ext uri="{BB962C8B-B14F-4D97-AF65-F5344CB8AC3E}">
        <p14:creationId xmlns:p14="http://schemas.microsoft.com/office/powerpoint/2010/main" val="148631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19999" y="445025"/>
            <a:ext cx="49983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Khởi tạo các đối tượng </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8067883" y="3968196"/>
            <a:ext cx="1113659" cy="1211085"/>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719999" y="1341575"/>
            <a:ext cx="6428942" cy="13870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425450" indent="-285750">
              <a:buFontTx/>
              <a:buChar char="-"/>
            </a:pPr>
            <a:r>
              <a:rPr lang="en-US" sz="1800" err="1">
                <a:latin typeface="Times New Roman" panose="02020603050405020304" pitchFamily="18" charset="0"/>
                <a:cs typeface="Times New Roman" panose="02020603050405020304" pitchFamily="18" charset="0"/>
              </a:rPr>
              <a:t>Khởi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3 </a:t>
            </a:r>
            <a:r>
              <a:rPr lang="en-US" sz="1800" err="1">
                <a:latin typeface="Times New Roman" panose="02020603050405020304" pitchFamily="18" charset="0"/>
                <a:cs typeface="Times New Roman" panose="02020603050405020304" pitchFamily="18" charset="0"/>
              </a:rPr>
              <a:t>thành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chính</a:t>
            </a:r>
            <a:r>
              <a:rPr lang="en-US" sz="1800">
                <a:latin typeface="Times New Roman" panose="02020603050405020304" pitchFamily="18" charset="0"/>
                <a:cs typeface="Times New Roman" panose="02020603050405020304" pitchFamily="18" charset="0"/>
              </a:rPr>
              <a:t>: scene, camera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renderer.</a:t>
            </a:r>
          </a:p>
          <a:p>
            <a:pPr marL="425450" indent="-285750">
              <a:buFontTx/>
              <a:buChar char="-"/>
            </a:pPr>
            <a:r>
              <a:rPr lang="en-US" sz="1800" err="1">
                <a:latin typeface="Times New Roman" panose="02020603050405020304" pitchFamily="18" charset="0"/>
                <a:cs typeface="Times New Roman" panose="02020603050405020304" pitchFamily="18" charset="0"/>
              </a:rPr>
              <a:t>Khởi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tạo</a:t>
            </a:r>
            <a:r>
              <a:rPr lang="en-US" sz="1800">
                <a:latin typeface="Times New Roman" panose="02020603050405020304" pitchFamily="18" charset="0"/>
                <a:cs typeface="Times New Roman" panose="02020603050405020304" pitchFamily="18" charset="0"/>
              </a:rPr>
              <a:t> object.</a:t>
            </a:r>
          </a:p>
          <a:p>
            <a:pPr marL="425450" indent="-285750">
              <a:buFontTx/>
              <a:buChar char="-"/>
            </a:pPr>
            <a:r>
              <a:rPr lang="en-US" sz="1800">
                <a:latin typeface="Times New Roman" panose="02020603050405020304" pitchFamily="18" charset="0"/>
                <a:cs typeface="Times New Roman" panose="02020603050405020304" pitchFamily="18" charset="0"/>
              </a:rPr>
              <a:t>render </a:t>
            </a:r>
            <a:r>
              <a:rPr lang="en-US" sz="1800" err="1">
                <a:latin typeface="Times New Roman" panose="02020603050405020304" pitchFamily="18" charset="0"/>
                <a:cs typeface="Times New Roman" panose="02020603050405020304" pitchFamily="18" charset="0"/>
              </a:rPr>
              <a:t>ra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màn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hình</a:t>
            </a:r>
            <a:r>
              <a:rPr lang="en-US" sz="180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6072E570-AC28-BD4F-45FF-C797E83C59A8}"/>
              </a:ext>
            </a:extLst>
          </p:cNvPr>
          <p:cNvPicPr>
            <a:picLocks noChangeAspect="1"/>
          </p:cNvPicPr>
          <p:nvPr/>
        </p:nvPicPr>
        <p:blipFill>
          <a:blip r:embed="rId5"/>
          <a:stretch>
            <a:fillRect/>
          </a:stretch>
        </p:blipFill>
        <p:spPr>
          <a:xfrm>
            <a:off x="833541" y="2476024"/>
            <a:ext cx="7230484" cy="2448267"/>
          </a:xfrm>
          <a:prstGeom prst="rect">
            <a:avLst/>
          </a:prstGeom>
        </p:spPr>
      </p:pic>
    </p:spTree>
    <p:extLst>
      <p:ext uri="{BB962C8B-B14F-4D97-AF65-F5344CB8AC3E}">
        <p14:creationId xmlns:p14="http://schemas.microsoft.com/office/powerpoint/2010/main" val="252334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3"/>
          <p:cNvSpPr txBox="1">
            <a:spLocks noGrp="1"/>
          </p:cNvSpPr>
          <p:nvPr>
            <p:ph type="title"/>
          </p:nvPr>
        </p:nvSpPr>
        <p:spPr>
          <a:xfrm>
            <a:off x="719999" y="445025"/>
            <a:ext cx="49983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Animation</a:t>
            </a:r>
            <a:endParaRPr/>
          </a:p>
        </p:txBody>
      </p:sp>
      <p:pic>
        <p:nvPicPr>
          <p:cNvPr id="230" name="Google Shape;230;p33"/>
          <p:cNvPicPr preferRelativeResize="0"/>
          <p:nvPr/>
        </p:nvPicPr>
        <p:blipFill>
          <a:blip r:embed="rId3">
            <a:alphaModFix/>
          </a:blip>
          <a:stretch>
            <a:fillRect/>
          </a:stretch>
        </p:blipFill>
        <p:spPr>
          <a:xfrm>
            <a:off x="7584187" y="-381502"/>
            <a:ext cx="2081050" cy="1387052"/>
          </a:xfrm>
          <a:prstGeom prst="rect">
            <a:avLst/>
          </a:prstGeom>
          <a:noFill/>
          <a:ln>
            <a:noFill/>
          </a:ln>
        </p:spPr>
      </p:pic>
      <p:pic>
        <p:nvPicPr>
          <p:cNvPr id="231" name="Google Shape;231;p33"/>
          <p:cNvPicPr preferRelativeResize="0"/>
          <p:nvPr/>
        </p:nvPicPr>
        <p:blipFill rotWithShape="1">
          <a:blip r:embed="rId4">
            <a:alphaModFix/>
          </a:blip>
          <a:srcRect l="20634" t="9951" r="28490" b="11127"/>
          <a:stretch/>
        </p:blipFill>
        <p:spPr>
          <a:xfrm rot="1382250">
            <a:off x="-92104" y="3987652"/>
            <a:ext cx="1113659" cy="1211085"/>
          </a:xfrm>
          <a:prstGeom prst="rect">
            <a:avLst/>
          </a:prstGeom>
          <a:noFill/>
          <a:ln>
            <a:noFill/>
          </a:ln>
        </p:spPr>
      </p:pic>
      <p:sp>
        <p:nvSpPr>
          <p:cNvPr id="7" name="Subtitle 4">
            <a:extLst>
              <a:ext uri="{FF2B5EF4-FFF2-40B4-BE49-F238E27FC236}">
                <a16:creationId xmlns:a16="http://schemas.microsoft.com/office/drawing/2014/main" id="{75ECB005-8B9F-4FD4-5AA4-7243E74854B2}"/>
              </a:ext>
            </a:extLst>
          </p:cNvPr>
          <p:cNvSpPr txBox="1">
            <a:spLocks/>
          </p:cNvSpPr>
          <p:nvPr/>
        </p:nvSpPr>
        <p:spPr>
          <a:xfrm>
            <a:off x="464725" y="1955429"/>
            <a:ext cx="3880295" cy="1411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425450" indent="-285750">
              <a:buFontTx/>
              <a:buChar char="-"/>
            </a:pPr>
            <a:r>
              <a:rPr lang="en-US" sz="1800">
                <a:latin typeface="Times New Roman" panose="02020603050405020304" pitchFamily="18" charset="0"/>
                <a:cs typeface="Times New Roman" panose="02020603050405020304" pitchFamily="18" charset="0"/>
              </a:rPr>
              <a:t>Animation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sự</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chuyển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động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của</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đỉnh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trên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object </a:t>
            </a:r>
            <a:r>
              <a:rPr lang="en-US" sz="1800" err="1">
                <a:latin typeface="Times New Roman" panose="02020603050405020304" pitchFamily="18" charset="0"/>
                <a:cs typeface="Times New Roman" panose="02020603050405020304" pitchFamily="18" charset="0"/>
              </a:rPr>
              <a:t>từ</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này</a:t>
            </a:r>
            <a:r>
              <a:rPr lang="en-US" sz="1800">
                <a:latin typeface="Times New Roman" panose="02020603050405020304" pitchFamily="18" charset="0"/>
                <a:cs typeface="Times New Roman" panose="02020603050405020304" pitchFamily="18" charset="0"/>
              </a:rPr>
              <a:t> sang </a:t>
            </a:r>
            <a:r>
              <a:rPr lang="en-US" sz="1800" err="1">
                <a:latin typeface="Times New Roman" panose="02020603050405020304" pitchFamily="18" charset="0"/>
                <a:cs typeface="Times New Roman" panose="02020603050405020304" pitchFamily="18" charset="0"/>
              </a:rPr>
              <a:t>vị</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trí</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khác</a:t>
            </a:r>
            <a:r>
              <a:rPr lang="en-US" sz="180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1775AD8-FF0E-85A0-B6A3-D7C072C6D1BF}"/>
              </a:ext>
            </a:extLst>
          </p:cNvPr>
          <p:cNvPicPr>
            <a:picLocks noChangeAspect="1"/>
          </p:cNvPicPr>
          <p:nvPr/>
        </p:nvPicPr>
        <p:blipFill>
          <a:blip r:embed="rId5"/>
          <a:stretch>
            <a:fillRect/>
          </a:stretch>
        </p:blipFill>
        <p:spPr>
          <a:xfrm>
            <a:off x="4644328" y="378551"/>
            <a:ext cx="4034946" cy="4565515"/>
          </a:xfrm>
          <a:prstGeom prst="rect">
            <a:avLst/>
          </a:prstGeom>
        </p:spPr>
      </p:pic>
    </p:spTree>
    <p:extLst>
      <p:ext uri="{BB962C8B-B14F-4D97-AF65-F5344CB8AC3E}">
        <p14:creationId xmlns:p14="http://schemas.microsoft.com/office/powerpoint/2010/main" val="550784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288279" y="1567885"/>
            <a:ext cx="6093900" cy="2568300"/>
          </a:xfrm>
          <a:prstGeom prst="rect">
            <a:avLst/>
          </a:prstGeom>
        </p:spPr>
        <p:txBody>
          <a:bodyPr spcFirstLastPara="1" wrap="square" lIns="91425" tIns="91425" rIns="91425" bIns="91425" anchor="ctr" anchorCtr="0">
            <a:noAutofit/>
          </a:bodyPr>
          <a:lstStyle/>
          <a:p>
            <a:r>
              <a:rPr lang="vi-VN" sz="6600">
                <a:effectLst/>
                <a:latin typeface="Calibri" panose="020F0502020204030204" pitchFamily="34" charset="0"/>
                <a:ea typeface="Calibri" panose="020F0502020204030204" pitchFamily="34" charset="0"/>
                <a:cs typeface="Times New Roman" panose="02020603050405020304" pitchFamily="18" charset="0"/>
              </a:rPr>
              <a:t>Giới thiệu về hình học 3D</a:t>
            </a:r>
            <a:br>
              <a:rPr lang="vi-VN" sz="6600">
                <a:effectLst/>
                <a:latin typeface="Calibri" panose="020F0502020204030204" pitchFamily="34" charset="0"/>
                <a:ea typeface="Calibri" panose="020F0502020204030204" pitchFamily="34" charset="0"/>
                <a:cs typeface="Times New Roman" panose="02020603050405020304" pitchFamily="18" charset="0"/>
              </a:rPr>
            </a:br>
            <a:endParaRPr lang="vi-VN" sz="66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Tree>
    <p:extLst>
      <p:ext uri="{BB962C8B-B14F-4D97-AF65-F5344CB8AC3E}">
        <p14:creationId xmlns:p14="http://schemas.microsoft.com/office/powerpoint/2010/main" val="3778706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E44C-9620-A121-9A8C-797BD1BEEB0B}"/>
              </a:ext>
            </a:extLst>
          </p:cNvPr>
          <p:cNvSpPr>
            <a:spLocks noGrp="1"/>
          </p:cNvSpPr>
          <p:nvPr>
            <p:ph type="title"/>
          </p:nvPr>
        </p:nvSpPr>
        <p:spPr/>
        <p:txBody>
          <a:bodyPr/>
          <a:lstStyle/>
          <a:p>
            <a:r>
              <a:rPr lang="en-US" err="1"/>
              <a:t>Biến</a:t>
            </a:r>
            <a:r>
              <a:rPr lang="en-US"/>
              <a:t> </a:t>
            </a:r>
            <a:r>
              <a:rPr lang="en-US" err="1"/>
              <a:t>đổi</a:t>
            </a:r>
            <a:r>
              <a:rPr lang="en-US"/>
              <a:t> Taper</a:t>
            </a:r>
          </a:p>
        </p:txBody>
      </p:sp>
      <p:pic>
        <p:nvPicPr>
          <p:cNvPr id="5" name="Picture 4">
            <a:extLst>
              <a:ext uri="{FF2B5EF4-FFF2-40B4-BE49-F238E27FC236}">
                <a16:creationId xmlns:a16="http://schemas.microsoft.com/office/drawing/2014/main" id="{6B5BAF0A-5F72-B8CF-4CAF-33E2D81C6C0A}"/>
              </a:ext>
            </a:extLst>
          </p:cNvPr>
          <p:cNvPicPr>
            <a:picLocks noChangeAspect="1"/>
          </p:cNvPicPr>
          <p:nvPr/>
        </p:nvPicPr>
        <p:blipFill>
          <a:blip r:embed="rId2"/>
          <a:stretch>
            <a:fillRect/>
          </a:stretch>
        </p:blipFill>
        <p:spPr>
          <a:xfrm>
            <a:off x="4890052" y="1305339"/>
            <a:ext cx="4054979" cy="3047162"/>
          </a:xfrm>
          <a:prstGeom prst="rect">
            <a:avLst/>
          </a:prstGeom>
        </p:spPr>
      </p:pic>
      <p:pic>
        <p:nvPicPr>
          <p:cNvPr id="10" name="Picture 9">
            <a:extLst>
              <a:ext uri="{FF2B5EF4-FFF2-40B4-BE49-F238E27FC236}">
                <a16:creationId xmlns:a16="http://schemas.microsoft.com/office/drawing/2014/main" id="{C57595C7-2A56-9A0D-D1BF-F59DC519F371}"/>
              </a:ext>
            </a:extLst>
          </p:cNvPr>
          <p:cNvPicPr>
            <a:picLocks noChangeAspect="1"/>
          </p:cNvPicPr>
          <p:nvPr/>
        </p:nvPicPr>
        <p:blipFill>
          <a:blip r:embed="rId3"/>
          <a:stretch>
            <a:fillRect/>
          </a:stretch>
        </p:blipFill>
        <p:spPr>
          <a:xfrm>
            <a:off x="573043" y="1428542"/>
            <a:ext cx="4118425" cy="2908852"/>
          </a:xfrm>
          <a:prstGeom prst="rect">
            <a:avLst/>
          </a:prstGeom>
        </p:spPr>
      </p:pic>
    </p:spTree>
    <p:extLst>
      <p:ext uri="{BB962C8B-B14F-4D97-AF65-F5344CB8AC3E}">
        <p14:creationId xmlns:p14="http://schemas.microsoft.com/office/powerpoint/2010/main" val="3800075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A126-EC10-0391-6555-A17ED860C5C1}"/>
              </a:ext>
            </a:extLst>
          </p:cNvPr>
          <p:cNvSpPr>
            <a:spLocks noGrp="1"/>
          </p:cNvSpPr>
          <p:nvPr>
            <p:ph type="title"/>
          </p:nvPr>
        </p:nvSpPr>
        <p:spPr/>
        <p:txBody>
          <a:bodyPr/>
          <a:lstStyle/>
          <a:p>
            <a:r>
              <a:rPr lang="en-US" err="1"/>
              <a:t>Biến</a:t>
            </a:r>
            <a:r>
              <a:rPr lang="en-US"/>
              <a:t> </a:t>
            </a:r>
            <a:r>
              <a:rPr lang="en-US" err="1"/>
              <a:t>đổi</a:t>
            </a:r>
            <a:r>
              <a:rPr lang="en-US"/>
              <a:t> Twist</a:t>
            </a:r>
          </a:p>
        </p:txBody>
      </p:sp>
      <p:pic>
        <p:nvPicPr>
          <p:cNvPr id="4" name="Picture 3">
            <a:extLst>
              <a:ext uri="{FF2B5EF4-FFF2-40B4-BE49-F238E27FC236}">
                <a16:creationId xmlns:a16="http://schemas.microsoft.com/office/drawing/2014/main" id="{642A591A-675C-0D15-3785-A90B4D06828C}"/>
              </a:ext>
            </a:extLst>
          </p:cNvPr>
          <p:cNvPicPr>
            <a:picLocks noChangeAspect="1"/>
          </p:cNvPicPr>
          <p:nvPr/>
        </p:nvPicPr>
        <p:blipFill>
          <a:blip r:embed="rId2"/>
          <a:stretch>
            <a:fillRect/>
          </a:stretch>
        </p:blipFill>
        <p:spPr>
          <a:xfrm>
            <a:off x="4827249" y="1616461"/>
            <a:ext cx="4068012" cy="2438705"/>
          </a:xfrm>
          <a:prstGeom prst="rect">
            <a:avLst/>
          </a:prstGeom>
        </p:spPr>
      </p:pic>
      <p:pic>
        <p:nvPicPr>
          <p:cNvPr id="7" name="Picture 6">
            <a:extLst>
              <a:ext uri="{FF2B5EF4-FFF2-40B4-BE49-F238E27FC236}">
                <a16:creationId xmlns:a16="http://schemas.microsoft.com/office/drawing/2014/main" id="{60B57488-131E-A155-16ED-6EE5A3077588}"/>
              </a:ext>
            </a:extLst>
          </p:cNvPr>
          <p:cNvPicPr>
            <a:picLocks noChangeAspect="1"/>
          </p:cNvPicPr>
          <p:nvPr/>
        </p:nvPicPr>
        <p:blipFill>
          <a:blip r:embed="rId3"/>
          <a:stretch>
            <a:fillRect/>
          </a:stretch>
        </p:blipFill>
        <p:spPr>
          <a:xfrm>
            <a:off x="122845" y="1530159"/>
            <a:ext cx="4528548" cy="2631023"/>
          </a:xfrm>
          <a:prstGeom prst="rect">
            <a:avLst/>
          </a:prstGeom>
        </p:spPr>
      </p:pic>
    </p:spTree>
    <p:extLst>
      <p:ext uri="{BB962C8B-B14F-4D97-AF65-F5344CB8AC3E}">
        <p14:creationId xmlns:p14="http://schemas.microsoft.com/office/powerpoint/2010/main" val="295298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4F55A-E822-83B7-B8C1-EBFD24740140}"/>
              </a:ext>
            </a:extLst>
          </p:cNvPr>
          <p:cNvSpPr>
            <a:spLocks noGrp="1"/>
          </p:cNvSpPr>
          <p:nvPr>
            <p:ph type="title"/>
          </p:nvPr>
        </p:nvSpPr>
        <p:spPr/>
        <p:txBody>
          <a:bodyPr/>
          <a:lstStyle/>
          <a:p>
            <a:r>
              <a:rPr lang="en-US" err="1"/>
              <a:t>Biến</a:t>
            </a:r>
            <a:r>
              <a:rPr lang="en-US"/>
              <a:t> </a:t>
            </a:r>
            <a:r>
              <a:rPr lang="en-US" err="1"/>
              <a:t>đổi</a:t>
            </a:r>
            <a:r>
              <a:rPr lang="en-US"/>
              <a:t> Bend</a:t>
            </a:r>
          </a:p>
        </p:txBody>
      </p:sp>
      <p:pic>
        <p:nvPicPr>
          <p:cNvPr id="5" name="Picture 4">
            <a:extLst>
              <a:ext uri="{FF2B5EF4-FFF2-40B4-BE49-F238E27FC236}">
                <a16:creationId xmlns:a16="http://schemas.microsoft.com/office/drawing/2014/main" id="{8355E6F5-7883-27EC-9A46-F4FAE2F0C1D1}"/>
              </a:ext>
            </a:extLst>
          </p:cNvPr>
          <p:cNvPicPr>
            <a:picLocks noChangeAspect="1"/>
          </p:cNvPicPr>
          <p:nvPr/>
        </p:nvPicPr>
        <p:blipFill>
          <a:blip r:embed="rId2"/>
          <a:stretch>
            <a:fillRect/>
          </a:stretch>
        </p:blipFill>
        <p:spPr>
          <a:xfrm>
            <a:off x="5722736" y="1263993"/>
            <a:ext cx="3252027" cy="3315668"/>
          </a:xfrm>
          <a:prstGeom prst="rect">
            <a:avLst/>
          </a:prstGeom>
        </p:spPr>
      </p:pic>
      <p:pic>
        <p:nvPicPr>
          <p:cNvPr id="7" name="Picture 6">
            <a:extLst>
              <a:ext uri="{FF2B5EF4-FFF2-40B4-BE49-F238E27FC236}">
                <a16:creationId xmlns:a16="http://schemas.microsoft.com/office/drawing/2014/main" id="{07C69E73-ADD0-AC1D-8D15-CA5C4BBFED1E}"/>
              </a:ext>
            </a:extLst>
          </p:cNvPr>
          <p:cNvPicPr>
            <a:picLocks noChangeAspect="1"/>
          </p:cNvPicPr>
          <p:nvPr/>
        </p:nvPicPr>
        <p:blipFill>
          <a:blip r:embed="rId3"/>
          <a:stretch>
            <a:fillRect/>
          </a:stretch>
        </p:blipFill>
        <p:spPr>
          <a:xfrm>
            <a:off x="367164" y="1406973"/>
            <a:ext cx="5146996" cy="3029709"/>
          </a:xfrm>
          <a:prstGeom prst="rect">
            <a:avLst/>
          </a:prstGeom>
        </p:spPr>
      </p:pic>
    </p:spTree>
    <p:extLst>
      <p:ext uri="{BB962C8B-B14F-4D97-AF65-F5344CB8AC3E}">
        <p14:creationId xmlns:p14="http://schemas.microsoft.com/office/powerpoint/2010/main" val="2166307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0"/>
          <p:cNvSpPr txBox="1">
            <a:spLocks noGrp="1"/>
          </p:cNvSpPr>
          <p:nvPr>
            <p:ph type="title"/>
          </p:nvPr>
        </p:nvSpPr>
        <p:spPr>
          <a:xfrm>
            <a:off x="720000" y="445025"/>
            <a:ext cx="6536834" cy="91555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a:solidFill>
                  <a:schemeClr val="dk1"/>
                </a:solidFill>
                <a:latin typeface="Noto Sans"/>
                <a:ea typeface="Noto Sans"/>
                <a:cs typeface="Noto Sans"/>
                <a:sym typeface="Noto Sans"/>
              </a:rPr>
              <a:t>Loading 3D models</a:t>
            </a:r>
            <a:endParaRPr lang="vi-VN">
              <a:solidFill>
                <a:schemeClr val="dk1"/>
              </a:solidFill>
              <a:latin typeface="Noto Sans"/>
              <a:ea typeface="Noto Sans"/>
              <a:cs typeface="Noto Sans"/>
              <a:sym typeface="Noto Sans"/>
            </a:endParaRPr>
          </a:p>
        </p:txBody>
      </p:sp>
      <p:pic>
        <p:nvPicPr>
          <p:cNvPr id="190" name="Google Shape;190;p30"/>
          <p:cNvPicPr preferRelativeResize="0"/>
          <p:nvPr/>
        </p:nvPicPr>
        <p:blipFill rotWithShape="1">
          <a:blip r:embed="rId3">
            <a:alphaModFix/>
          </a:blip>
          <a:srcRect l="16064" t="14710" r="16064" b="6920"/>
          <a:stretch/>
        </p:blipFill>
        <p:spPr>
          <a:xfrm>
            <a:off x="-175625" y="3782925"/>
            <a:ext cx="2133775" cy="1642150"/>
          </a:xfrm>
          <a:prstGeom prst="rect">
            <a:avLst/>
          </a:prstGeom>
          <a:noFill/>
          <a:ln>
            <a:noFill/>
          </a:ln>
        </p:spPr>
      </p:pic>
      <p:sp>
        <p:nvSpPr>
          <p:cNvPr id="4" name="Subtitle 4">
            <a:extLst>
              <a:ext uri="{FF2B5EF4-FFF2-40B4-BE49-F238E27FC236}">
                <a16:creationId xmlns:a16="http://schemas.microsoft.com/office/drawing/2014/main" id="{00B47C77-A099-8C87-20C6-F0589EFE70B2}"/>
              </a:ext>
            </a:extLst>
          </p:cNvPr>
          <p:cNvSpPr txBox="1">
            <a:spLocks/>
          </p:cNvSpPr>
          <p:nvPr/>
        </p:nvSpPr>
        <p:spPr>
          <a:xfrm>
            <a:off x="367450" y="1494987"/>
            <a:ext cx="3880295" cy="14117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425450" indent="-285750">
              <a:buFontTx/>
              <a:buChar char="-"/>
            </a:pPr>
            <a:r>
              <a:rPr lang="en-US" sz="1800" err="1">
                <a:latin typeface="Times New Roman" panose="02020603050405020304" pitchFamily="18" charset="0"/>
                <a:cs typeface="Times New Roman" panose="02020603050405020304" pitchFamily="18" charset="0"/>
              </a:rPr>
              <a:t>Một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số</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trang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tham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khảo</a:t>
            </a:r>
            <a:r>
              <a:rPr lang="en-US" sz="1800">
                <a:latin typeface="Times New Roman" panose="02020603050405020304" pitchFamily="18" charset="0"/>
                <a:cs typeface="Times New Roman" panose="02020603050405020304" pitchFamily="18" charset="0"/>
              </a:rPr>
              <a:t> 3D models: </a:t>
            </a:r>
            <a:r>
              <a:rPr lang="en-US" sz="1800" err="1">
                <a:latin typeface="Times New Roman" panose="02020603050405020304" pitchFamily="18" charset="0"/>
                <a:cs typeface="Times New Roman" panose="02020603050405020304" pitchFamily="18" charset="0"/>
              </a:rPr>
              <a:t>mixamo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sketchfab</a:t>
            </a:r>
            <a:r>
              <a:rPr lang="en-US" sz="1800">
                <a:latin typeface="Times New Roman" panose="02020603050405020304" pitchFamily="18" charset="0"/>
                <a:cs typeface="Times New Roman" panose="02020603050405020304" pitchFamily="18" charset="0"/>
              </a:rPr>
              <a:t>,…</a:t>
            </a:r>
          </a:p>
          <a:p>
            <a:pPr marL="425450" indent="-285750">
              <a:buFontTx/>
              <a:buChar char="-"/>
            </a:pP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có</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thể</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tự</a:t>
            </a:r>
            <a:r>
              <a:rPr lang="en-US" sz="1800">
                <a:latin typeface="Times New Roman" panose="02020603050405020304" pitchFamily="18" charset="0"/>
                <a:cs typeface="Times New Roman" panose="02020603050405020304" pitchFamily="18" charset="0"/>
              </a:rPr>
              <a:t> build </a:t>
            </a:r>
            <a:r>
              <a:rPr lang="en-US" sz="1800" err="1">
                <a:latin typeface="Times New Roman" panose="02020603050405020304" pitchFamily="18" charset="0"/>
                <a:cs typeface="Times New Roman" panose="02020603050405020304" pitchFamily="18" charset="0"/>
              </a:rPr>
              <a:t>bằng</a:t>
            </a:r>
            <a:r>
              <a:rPr lang="en-US" sz="1800">
                <a:latin typeface="Times New Roman" panose="02020603050405020304" pitchFamily="18" charset="0"/>
                <a:cs typeface="Times New Roman" panose="02020603050405020304" pitchFamily="18" charset="0"/>
              </a:rPr>
              <a:t> Cinema4D, Aero </a:t>
            </a:r>
            <a:r>
              <a:rPr lang="en-US" sz="1800" err="1">
                <a:latin typeface="Times New Roman" panose="02020603050405020304" pitchFamily="18" charset="0"/>
                <a:cs typeface="Times New Roman" panose="02020603050405020304" pitchFamily="18" charset="0"/>
              </a:rPr>
              <a:t>hoặc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Dimention</a:t>
            </a:r>
            <a:r>
              <a:rPr lang="en-US" sz="1800">
                <a:latin typeface="Times New Roman" panose="02020603050405020304" pitchFamily="18" charset="0"/>
                <a:cs typeface="Times New Roman" panose="02020603050405020304" pitchFamily="18" charset="0"/>
              </a:rPr>
              <a:t>.</a:t>
            </a:r>
          </a:p>
          <a:p>
            <a:pPr marL="425450" indent="-285750">
              <a:buFontTx/>
              <a:buChar char="-"/>
            </a:pPr>
            <a:r>
              <a:rPr lang="en-US" sz="1800">
                <a:latin typeface="Times New Roman" panose="02020603050405020304" pitchFamily="18" charset="0"/>
                <a:cs typeface="Times New Roman" panose="02020603050405020304" pitchFamily="18" charset="0"/>
              </a:rPr>
              <a:t>Bao </a:t>
            </a:r>
            <a:r>
              <a:rPr lang="en-US" sz="1800" err="1">
                <a:latin typeface="Times New Roman" panose="02020603050405020304" pitchFamily="18" charset="0"/>
                <a:cs typeface="Times New Roman" panose="02020603050405020304" pitchFamily="18" charset="0"/>
              </a:rPr>
              <a:t>gồm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features </a:t>
            </a:r>
            <a:r>
              <a:rPr lang="en-US" sz="1800" err="1">
                <a:latin typeface="Times New Roman" panose="02020603050405020304" pitchFamily="18" charset="0"/>
                <a:cs typeface="Times New Roman" panose="02020603050405020304" pitchFamily="18" charset="0"/>
              </a:rPr>
              <a:t>như</a:t>
            </a:r>
            <a:r>
              <a:rPr lang="en-US" sz="1800">
                <a:latin typeface="Times New Roman" panose="02020603050405020304" pitchFamily="18" charset="0"/>
                <a:cs typeface="Times New Roman" panose="02020603050405020304" pitchFamily="18" charset="0"/>
              </a:rPr>
              <a:t> meshes, materials, textures, skins, skeletons, animations, lights,….</a:t>
            </a:r>
          </a:p>
        </p:txBody>
      </p:sp>
      <p:pic>
        <p:nvPicPr>
          <p:cNvPr id="11" name="Picture 10">
            <a:extLst>
              <a:ext uri="{FF2B5EF4-FFF2-40B4-BE49-F238E27FC236}">
                <a16:creationId xmlns:a16="http://schemas.microsoft.com/office/drawing/2014/main" id="{2DE3AE4E-8D64-7E76-E26B-CE40CDE317FD}"/>
              </a:ext>
            </a:extLst>
          </p:cNvPr>
          <p:cNvPicPr>
            <a:picLocks noChangeAspect="1"/>
          </p:cNvPicPr>
          <p:nvPr/>
        </p:nvPicPr>
        <p:blipFill>
          <a:blip r:embed="rId4"/>
          <a:stretch>
            <a:fillRect/>
          </a:stretch>
        </p:blipFill>
        <p:spPr>
          <a:xfrm>
            <a:off x="5577450" y="197379"/>
            <a:ext cx="2386408" cy="2374371"/>
          </a:xfrm>
          <a:prstGeom prst="rect">
            <a:avLst/>
          </a:prstGeom>
        </p:spPr>
      </p:pic>
      <p:pic>
        <p:nvPicPr>
          <p:cNvPr id="13" name="Picture 12">
            <a:extLst>
              <a:ext uri="{FF2B5EF4-FFF2-40B4-BE49-F238E27FC236}">
                <a16:creationId xmlns:a16="http://schemas.microsoft.com/office/drawing/2014/main" id="{3E0BD817-2937-2B42-7FA2-ED86CF8F1D2E}"/>
              </a:ext>
            </a:extLst>
          </p:cNvPr>
          <p:cNvPicPr>
            <a:picLocks noChangeAspect="1"/>
          </p:cNvPicPr>
          <p:nvPr/>
        </p:nvPicPr>
        <p:blipFill>
          <a:blip r:embed="rId5"/>
          <a:stretch>
            <a:fillRect/>
          </a:stretch>
        </p:blipFill>
        <p:spPr>
          <a:xfrm>
            <a:off x="5577450" y="2600029"/>
            <a:ext cx="2383760" cy="2365792"/>
          </a:xfrm>
          <a:prstGeom prst="rect">
            <a:avLst/>
          </a:prstGeom>
        </p:spPr>
      </p:pic>
    </p:spTree>
    <p:extLst>
      <p:ext uri="{BB962C8B-B14F-4D97-AF65-F5344CB8AC3E}">
        <p14:creationId xmlns:p14="http://schemas.microsoft.com/office/powerpoint/2010/main" val="3796800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30"/>
          <p:cNvSpPr txBox="1">
            <a:spLocks noGrp="1"/>
          </p:cNvSpPr>
          <p:nvPr>
            <p:ph type="title"/>
          </p:nvPr>
        </p:nvSpPr>
        <p:spPr>
          <a:xfrm>
            <a:off x="720000" y="445025"/>
            <a:ext cx="6536834" cy="915550"/>
          </a:xfrm>
          <a:prstGeom prst="rect">
            <a:avLst/>
          </a:prstGeom>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US">
                <a:solidFill>
                  <a:schemeClr val="dk1"/>
                </a:solidFill>
                <a:latin typeface="Noto Sans"/>
                <a:ea typeface="Noto Sans"/>
                <a:cs typeface="Noto Sans"/>
                <a:sym typeface="Noto Sans"/>
              </a:rPr>
              <a:t>Loading 3D models</a:t>
            </a:r>
            <a:endParaRPr lang="vi-VN">
              <a:solidFill>
                <a:schemeClr val="dk1"/>
              </a:solidFill>
              <a:latin typeface="Noto Sans"/>
              <a:ea typeface="Noto Sans"/>
              <a:cs typeface="Noto Sans"/>
              <a:sym typeface="Noto Sans"/>
            </a:endParaRPr>
          </a:p>
        </p:txBody>
      </p:sp>
      <p:pic>
        <p:nvPicPr>
          <p:cNvPr id="190" name="Google Shape;190;p30"/>
          <p:cNvPicPr preferRelativeResize="0"/>
          <p:nvPr/>
        </p:nvPicPr>
        <p:blipFill rotWithShape="1">
          <a:blip r:embed="rId3">
            <a:alphaModFix/>
          </a:blip>
          <a:srcRect l="16064" t="14710" r="16064" b="6920"/>
          <a:stretch/>
        </p:blipFill>
        <p:spPr>
          <a:xfrm>
            <a:off x="-175625" y="3782925"/>
            <a:ext cx="2133775" cy="1642150"/>
          </a:xfrm>
          <a:prstGeom prst="rect">
            <a:avLst/>
          </a:prstGeom>
          <a:noFill/>
          <a:ln>
            <a:noFill/>
          </a:ln>
        </p:spPr>
      </p:pic>
      <p:sp>
        <p:nvSpPr>
          <p:cNvPr id="4" name="Subtitle 4">
            <a:extLst>
              <a:ext uri="{FF2B5EF4-FFF2-40B4-BE49-F238E27FC236}">
                <a16:creationId xmlns:a16="http://schemas.microsoft.com/office/drawing/2014/main" id="{00B47C77-A099-8C87-20C6-F0589EFE70B2}"/>
              </a:ext>
            </a:extLst>
          </p:cNvPr>
          <p:cNvSpPr txBox="1">
            <a:spLocks/>
          </p:cNvSpPr>
          <p:nvPr/>
        </p:nvSpPr>
        <p:spPr>
          <a:xfrm>
            <a:off x="367450" y="1494987"/>
            <a:ext cx="3880295" cy="16956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800"/>
              <a:buFont typeface="Noto Sans"/>
              <a:buNone/>
              <a:defRPr sz="25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2800"/>
              <a:buFont typeface="Noto Sans"/>
              <a:buNone/>
              <a:defRPr sz="2800" b="0" i="0" u="none" strike="noStrike" cap="none">
                <a:solidFill>
                  <a:schemeClr val="dk1"/>
                </a:solidFill>
                <a:latin typeface="Noto Sans"/>
                <a:ea typeface="Noto Sans"/>
                <a:cs typeface="Noto Sans"/>
                <a:sym typeface="Noto Sans"/>
              </a:defRPr>
            </a:lvl9pPr>
          </a:lstStyle>
          <a:p>
            <a:pPr marL="425450" indent="-285750">
              <a:buFontTx/>
              <a:buChar char="-"/>
            </a:pPr>
            <a:r>
              <a:rPr lang="en-US" sz="1800" err="1">
                <a:latin typeface="Times New Roman" panose="02020603050405020304" pitchFamily="18" charset="0"/>
                <a:cs typeface="Times New Roman" panose="02020603050405020304" pitchFamily="18" charset="0"/>
              </a:rPr>
              <a:t>ThreeJS</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cung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cấp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nhiều</a:t>
            </a:r>
            <a:r>
              <a:rPr lang="en-US" sz="1800">
                <a:latin typeface="Times New Roman" panose="02020603050405020304" pitchFamily="18" charset="0"/>
                <a:cs typeface="Times New Roman" panose="02020603050405020304" pitchFamily="18" charset="0"/>
              </a:rPr>
              <a:t> Loader </a:t>
            </a:r>
            <a:r>
              <a:rPr lang="en-US" sz="1800" err="1">
                <a:latin typeface="Times New Roman" panose="02020603050405020304" pitchFamily="18" charset="0"/>
                <a:cs typeface="Times New Roman" panose="02020603050405020304" pitchFamily="18" charset="0"/>
              </a:rPr>
              <a:t>tùy</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định</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dạng</a:t>
            </a:r>
            <a:r>
              <a:rPr lang="en-US" sz="1800">
                <a:latin typeface="Times New Roman" panose="02020603050405020304" pitchFamily="18" charset="0"/>
                <a:cs typeface="Times New Roman" panose="02020603050405020304" pitchFamily="18" charset="0"/>
              </a:rPr>
              <a:t>.</a:t>
            </a:r>
          </a:p>
          <a:p>
            <a:pPr marL="425450" indent="-285750">
              <a:buFontTx/>
              <a:buChar char="-"/>
            </a:pPr>
            <a:r>
              <a:rPr lang="en-US" sz="1800">
                <a:latin typeface="Times New Roman" panose="02020603050405020304" pitchFamily="18" charset="0"/>
                <a:cs typeface="Times New Roman" panose="02020603050405020304" pitchFamily="18" charset="0"/>
              </a:rPr>
              <a:t>Sử </a:t>
            </a:r>
            <a:r>
              <a:rPr lang="en-US" sz="1800" err="1">
                <a:latin typeface="Times New Roman" panose="02020603050405020304" pitchFamily="18" charset="0"/>
                <a:cs typeface="Times New Roman" panose="02020603050405020304" pitchFamily="18" charset="0"/>
              </a:rPr>
              <a:t>dụng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phổ</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nhất</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là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GLTFLoader</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FBXLoader</a:t>
            </a:r>
            <a:r>
              <a:rPr lang="en-US" sz="180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509DD50E-D378-62FF-C559-DF0D6B711E51}"/>
              </a:ext>
            </a:extLst>
          </p:cNvPr>
          <p:cNvPicPr>
            <a:picLocks noChangeAspect="1"/>
          </p:cNvPicPr>
          <p:nvPr/>
        </p:nvPicPr>
        <p:blipFill>
          <a:blip r:embed="rId4"/>
          <a:stretch>
            <a:fillRect/>
          </a:stretch>
        </p:blipFill>
        <p:spPr>
          <a:xfrm>
            <a:off x="4457933" y="1571846"/>
            <a:ext cx="4428807" cy="2345159"/>
          </a:xfrm>
          <a:prstGeom prst="rect">
            <a:avLst/>
          </a:prstGeom>
        </p:spPr>
      </p:pic>
    </p:spTree>
    <p:extLst>
      <p:ext uri="{BB962C8B-B14F-4D97-AF65-F5344CB8AC3E}">
        <p14:creationId xmlns:p14="http://schemas.microsoft.com/office/powerpoint/2010/main" val="9912841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968407" y="1372929"/>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a:xfrm>
            <a:off x="968407" y="485977"/>
            <a:ext cx="7717500" cy="572700"/>
          </a:xfrm>
        </p:spPr>
        <p:txBody>
          <a:bodyPr/>
          <a:lstStyle/>
          <a:p>
            <a:r>
              <a:rPr lang="en-US" dirty="0" err="1"/>
              <a:t>Một</a:t>
            </a:r>
            <a:r>
              <a:rPr lang="en-US" dirty="0"/>
              <a:t> </a:t>
            </a:r>
            <a:r>
              <a:rPr lang="en-US" dirty="0" err="1"/>
              <a:t>số</a:t>
            </a:r>
            <a:r>
              <a:rPr lang="en-US" dirty="0"/>
              <a:t> </a:t>
            </a:r>
            <a:r>
              <a:rPr lang="en-US" dirty="0" err="1"/>
              <a:t>thư</a:t>
            </a:r>
            <a:r>
              <a:rPr lang="en-US" dirty="0"/>
              <a:t> </a:t>
            </a:r>
            <a:r>
              <a:rPr lang="en-US" dirty="0" err="1"/>
              <a:t>viện</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ThreeJS</a:t>
            </a:r>
            <a:endParaRPr lang="vi-VN" dirty="0"/>
          </a:p>
        </p:txBody>
      </p:sp>
      <p:sp>
        <p:nvSpPr>
          <p:cNvPr id="3" name="TextBox 2">
            <a:extLst>
              <a:ext uri="{FF2B5EF4-FFF2-40B4-BE49-F238E27FC236}">
                <a16:creationId xmlns:a16="http://schemas.microsoft.com/office/drawing/2014/main" id="{7617DFDB-45E5-F4A5-B2E1-A713DE990AAF}"/>
              </a:ext>
            </a:extLst>
          </p:cNvPr>
          <p:cNvSpPr txBox="1"/>
          <p:nvPr/>
        </p:nvSpPr>
        <p:spPr>
          <a:xfrm>
            <a:off x="899042" y="1387152"/>
            <a:ext cx="6278400" cy="1861985"/>
          </a:xfrm>
          <a:prstGeom prst="rect">
            <a:avLst/>
          </a:prstGeom>
          <a:noFill/>
        </p:spPr>
        <p:txBody>
          <a:bodyPr wrap="square" rtlCol="0">
            <a:spAutoFit/>
          </a:bodyPr>
          <a:lstStyle/>
          <a:p>
            <a:pPr marL="60325" algn="just">
              <a:lnSpc>
                <a:spcPct val="107000"/>
              </a:lnSpc>
              <a:spcAft>
                <a:spcPts val="80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Thư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OrbitControls</a:t>
            </a:r>
            <a:r>
              <a:rPr lang="en-US" sz="1800" dirty="0">
                <a:latin typeface="Times New Roman" panose="02020603050405020304" pitchFamily="18" charset="0"/>
                <a:ea typeface="Arial" panose="020B0604020202020204" pitchFamily="34" charset="0"/>
                <a:cs typeface="Times New Roman" panose="02020603050405020304" pitchFamily="18" charset="0"/>
              </a:rPr>
              <a:t>: di </a:t>
            </a:r>
            <a:r>
              <a:rPr lang="en-US" sz="1800" dirty="0" err="1">
                <a:latin typeface="Times New Roman" panose="02020603050405020304" pitchFamily="18" charset="0"/>
                <a:ea typeface="Arial" panose="020B0604020202020204" pitchFamily="34" charset="0"/>
                <a:cs typeface="Times New Roman" panose="02020603050405020304" pitchFamily="18" charset="0"/>
              </a:rPr>
              <a:t>chuyển</a:t>
            </a:r>
            <a:r>
              <a:rPr lang="en-US" sz="1800" dirty="0">
                <a:latin typeface="Times New Roman" panose="02020603050405020304" pitchFamily="18" charset="0"/>
                <a:ea typeface="Arial" panose="020B0604020202020204" pitchFamily="34" charset="0"/>
                <a:cs typeface="Times New Roman" panose="02020603050405020304" pitchFamily="18" charset="0"/>
              </a:rPr>
              <a:t> camera </a:t>
            </a:r>
            <a:r>
              <a:rPr lang="en-US" sz="1800" dirty="0" err="1">
                <a:latin typeface="Times New Roman" panose="02020603050405020304" pitchFamily="18" charset="0"/>
                <a:ea typeface="Arial" panose="020B0604020202020204" pitchFamily="34" charset="0"/>
                <a:cs typeface="Times New Roman" panose="02020603050405020304" pitchFamily="18" charset="0"/>
              </a:rPr>
              <a:t>dễ</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dàng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bằng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chuột</a:t>
            </a:r>
            <a:r>
              <a:rPr lang="en-US" sz="1800" dirty="0">
                <a:latin typeface="Times New Roman" panose="02020603050405020304" pitchFamily="18" charset="0"/>
                <a:ea typeface="Arial" panose="020B0604020202020204" pitchFamily="34" charset="0"/>
                <a:cs typeface="Times New Roman" panose="02020603050405020304" pitchFamily="18" charset="0"/>
              </a:rPr>
              <a:t>.</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60325" algn="just">
              <a:lnSpc>
                <a:spcPct val="107000"/>
              </a:lnSpc>
              <a:spcAft>
                <a:spcPts val="80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Thư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TransformControls</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Giúp</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việc</a:t>
            </a:r>
            <a:r>
              <a:rPr lang="en-US" sz="1800" dirty="0">
                <a:latin typeface="Times New Roman" panose="02020603050405020304" pitchFamily="18" charset="0"/>
                <a:ea typeface="Arial" panose="020B0604020202020204" pitchFamily="34" charset="0"/>
                <a:cs typeface="Times New Roman" panose="02020603050405020304" pitchFamily="18" charset="0"/>
              </a:rPr>
              <a:t> transform object </a:t>
            </a:r>
            <a:r>
              <a:rPr lang="en-US" sz="1800" dirty="0" err="1">
                <a:latin typeface="Times New Roman" panose="02020603050405020304" pitchFamily="18" charset="0"/>
                <a:ea typeface="Arial" panose="020B0604020202020204" pitchFamily="34" charset="0"/>
                <a:cs typeface="Times New Roman" panose="02020603050405020304" pitchFamily="18" charset="0"/>
              </a:rPr>
              <a:t>dễ</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dàng</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hơn</a:t>
            </a:r>
            <a:r>
              <a:rPr lang="en-US" sz="1800" dirty="0">
                <a:latin typeface="Times New Roman" panose="02020603050405020304" pitchFamily="18" charset="0"/>
                <a:ea typeface="Arial" panose="020B0604020202020204" pitchFamily="34" charset="0"/>
                <a:cs typeface="Times New Roman" panose="02020603050405020304" pitchFamily="18" charset="0"/>
              </a:rPr>
              <a:t>.</a:t>
            </a:r>
            <a:endParaRPr lang="en-US"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60325" algn="just">
              <a:lnSpc>
                <a:spcPct val="107000"/>
              </a:lnSpc>
              <a:spcAft>
                <a:spcPts val="800"/>
              </a:spcAft>
            </a:pPr>
            <a:r>
              <a:rPr lang="en-US" sz="1800" dirty="0">
                <a:latin typeface="Times New Roman" panose="02020603050405020304" pitchFamily="18" charset="0"/>
                <a:ea typeface="Arial" panose="020B0604020202020204" pitchFamily="34" charset="0"/>
                <a:cs typeface="Times New Roman" panose="02020603050405020304" pitchFamily="18" charset="0"/>
              </a:rPr>
              <a:t>Thư </a:t>
            </a:r>
            <a:r>
              <a:rPr lang="en-US" sz="1800" dirty="0" err="1">
                <a:latin typeface="Times New Roman" panose="02020603050405020304" pitchFamily="18" charset="0"/>
                <a:ea typeface="Arial" panose="020B0604020202020204" pitchFamily="34" charset="0"/>
                <a:cs typeface="Times New Roman" panose="02020603050405020304" pitchFamily="18" charset="0"/>
              </a:rPr>
              <a:t>viện</a:t>
            </a:r>
            <a:r>
              <a:rPr lang="en-US" sz="1800" dirty="0">
                <a:latin typeface="Times New Roman" panose="02020603050405020304" pitchFamily="18" charset="0"/>
                <a:ea typeface="Arial" panose="020B0604020202020204" pitchFamily="34" charset="0"/>
                <a:cs typeface="Times New Roman" panose="02020603050405020304" pitchFamily="18" charset="0"/>
              </a:rPr>
              <a:t> GUI: </a:t>
            </a:r>
            <a:r>
              <a:rPr lang="en-US" sz="1800" dirty="0" err="1">
                <a:latin typeface="Times New Roman" panose="02020603050405020304" pitchFamily="18" charset="0"/>
                <a:ea typeface="Arial" panose="020B0604020202020204" pitchFamily="34" charset="0"/>
                <a:cs typeface="Times New Roman" panose="02020603050405020304" pitchFamily="18" charset="0"/>
              </a:rPr>
              <a:t>Tạo</a:t>
            </a:r>
            <a:r>
              <a:rPr lang="en-US" sz="1800" dirty="0">
                <a:latin typeface="Times New Roman" panose="02020603050405020304" pitchFamily="18" charset="0"/>
                <a:ea typeface="Arial" panose="020B0604020202020204" pitchFamily="34" charset="0"/>
                <a:cs typeface="Times New Roman" panose="02020603050405020304" pitchFamily="18" charset="0"/>
              </a:rPr>
              <a:t> 1 </a:t>
            </a:r>
            <a:r>
              <a:rPr lang="en-US" sz="1800" dirty="0" err="1">
                <a:latin typeface="Times New Roman" panose="02020603050405020304" pitchFamily="18" charset="0"/>
                <a:ea typeface="Arial" panose="020B0604020202020204" pitchFamily="34" charset="0"/>
                <a:cs typeface="Times New Roman" panose="02020603050405020304" pitchFamily="18" charset="0"/>
              </a:rPr>
              <a:t>danh</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sách</a:t>
            </a:r>
            <a:r>
              <a:rPr lang="en-US" sz="1800" dirty="0">
                <a:latin typeface="Times New Roman" panose="02020603050405020304" pitchFamily="18" charset="0"/>
                <a:ea typeface="Arial" panose="020B0604020202020204" pitchFamily="34" charset="0"/>
                <a:cs typeface="Times New Roman" panose="02020603050405020304" pitchFamily="18" charset="0"/>
              </a:rPr>
              <a:t> setting </a:t>
            </a:r>
            <a:r>
              <a:rPr lang="en-US" sz="1800" dirty="0" err="1">
                <a:latin typeface="Times New Roman" panose="02020603050405020304" pitchFamily="18" charset="0"/>
                <a:ea typeface="Arial" panose="020B0604020202020204" pitchFamily="34" charset="0"/>
                <a:cs typeface="Times New Roman" panose="02020603050405020304" pitchFamily="18" charset="0"/>
              </a:rPr>
              <a:t>để</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thuận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tiện</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thao</a:t>
            </a:r>
            <a:r>
              <a:rPr lang="en-US" sz="1800" dirty="0">
                <a:latin typeface="Times New Roman" panose="02020603050405020304" pitchFamily="18" charset="0"/>
                <a:ea typeface="Arial" panose="020B0604020202020204" pitchFamily="34" charset="0"/>
                <a:cs typeface="Times New Roman" panose="02020603050405020304" pitchFamily="18" charset="0"/>
              </a:rPr>
              <a:t> </a:t>
            </a:r>
            <a:r>
              <a:rPr lang="en-US" sz="1800" dirty="0" err="1">
                <a:latin typeface="Times New Roman" panose="02020603050405020304" pitchFamily="18" charset="0"/>
                <a:ea typeface="Arial" panose="020B0604020202020204" pitchFamily="34" charset="0"/>
                <a:cs typeface="Times New Roman" panose="02020603050405020304" pitchFamily="18" charset="0"/>
              </a:rPr>
              <a:t>tác</a:t>
            </a:r>
            <a:r>
              <a:rPr lang="en-US" sz="1800" dirty="0">
                <a:latin typeface="Times New Roman" panose="02020603050405020304" pitchFamily="18" charset="0"/>
                <a:ea typeface="Arial" panose="020B0604020202020204" pitchFamily="34" charset="0"/>
                <a:cs typeface="Times New Roman" panose="02020603050405020304" pitchFamily="18" charset="0"/>
              </a:rPr>
              <a:t>.</a:t>
            </a:r>
          </a:p>
          <a:p>
            <a:pPr marL="60325" algn="just">
              <a:lnSpc>
                <a:spcPct val="107000"/>
              </a:lnSpc>
              <a:spcAft>
                <a:spcPts val="800"/>
              </a:spcAft>
            </a:pPr>
            <a:r>
              <a:rPr lang="en-US" sz="1800" dirty="0">
                <a:effectLst/>
                <a:latin typeface="Times New Roman" panose="02020603050405020304" pitchFamily="18" charset="0"/>
                <a:ea typeface="Arial" panose="020B0604020202020204" pitchFamily="34" charset="0"/>
                <a:cs typeface="Times New Roman" panose="02020603050405020304" pitchFamily="18" charset="0"/>
              </a:rPr>
              <a:t>Thư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viện</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GLFTLoader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và</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t>
            </a: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FBXLoader</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a:t>
            </a:r>
            <a:endParaRPr lang="vi-VN" sz="18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4028709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5"/>
          <p:cNvSpPr txBox="1">
            <a:spLocks noGrp="1"/>
          </p:cNvSpPr>
          <p:nvPr>
            <p:ph type="ctrTitle"/>
          </p:nvPr>
        </p:nvSpPr>
        <p:spPr>
          <a:xfrm>
            <a:off x="1288279" y="1567885"/>
            <a:ext cx="6093900" cy="2568300"/>
          </a:xfrm>
          <a:prstGeom prst="rect">
            <a:avLst/>
          </a:prstGeom>
        </p:spPr>
        <p:txBody>
          <a:bodyPr spcFirstLastPara="1" wrap="square" lIns="91425" tIns="91425" rIns="91425" bIns="91425" anchor="ctr" anchorCtr="0">
            <a:noAutofit/>
          </a:bodyPr>
          <a:lstStyle/>
          <a:p>
            <a:r>
              <a:rPr lang="en-US" sz="6600" err="1">
                <a:effectLst/>
                <a:latin typeface="Calibri" panose="020F0502020204030204" pitchFamily="34" charset="0"/>
                <a:ea typeface="Calibri" panose="020F0502020204030204" pitchFamily="34" charset="0"/>
                <a:cs typeface="Times New Roman" panose="02020603050405020304" pitchFamily="18" charset="0"/>
              </a:rPr>
              <a:t>Chương</a:t>
            </a:r>
            <a:r>
              <a:rPr lang="en-US" sz="6600">
                <a:effectLst/>
                <a:latin typeface="Calibri" panose="020F0502020204030204" pitchFamily="34" charset="0"/>
                <a:ea typeface="Calibri" panose="020F0502020204030204" pitchFamily="34" charset="0"/>
                <a:cs typeface="Times New Roman" panose="02020603050405020304" pitchFamily="18" charset="0"/>
              </a:rPr>
              <a:t> </a:t>
            </a:r>
            <a:r>
              <a:rPr lang="en-US" sz="6600" err="1">
                <a:effectLst/>
                <a:latin typeface="Calibri" panose="020F0502020204030204" pitchFamily="34" charset="0"/>
                <a:ea typeface="Calibri" panose="020F0502020204030204" pitchFamily="34" charset="0"/>
                <a:cs typeface="Times New Roman" panose="02020603050405020304" pitchFamily="18" charset="0"/>
              </a:rPr>
              <a:t>trình</a:t>
            </a:r>
            <a:r>
              <a:rPr lang="en-US" sz="6600">
                <a:effectLst/>
                <a:latin typeface="Calibri" panose="020F0502020204030204" pitchFamily="34" charset="0"/>
                <a:ea typeface="Calibri" panose="020F0502020204030204" pitchFamily="34" charset="0"/>
                <a:cs typeface="Times New Roman" panose="02020603050405020304" pitchFamily="18" charset="0"/>
              </a:rPr>
              <a:t> Demo</a:t>
            </a:r>
            <a:endParaRPr lang="vi-VN" sz="6600">
              <a:solidFill>
                <a:schemeClr val="dk1"/>
              </a:solidFill>
            </a:endParaRPr>
          </a:p>
        </p:txBody>
      </p:sp>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Tree>
    <p:extLst>
      <p:ext uri="{BB962C8B-B14F-4D97-AF65-F5344CB8AC3E}">
        <p14:creationId xmlns:p14="http://schemas.microsoft.com/office/powerpoint/2010/main" val="2489428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Tài</a:t>
            </a:r>
            <a:r>
              <a:rPr lang="en-US"/>
              <a:t> </a:t>
            </a:r>
            <a:r>
              <a:rPr lang="en-US" err="1"/>
              <a:t>liệu</a:t>
            </a:r>
            <a:r>
              <a:rPr lang="en-US"/>
              <a:t> </a:t>
            </a:r>
            <a:r>
              <a:rPr lang="en-US" err="1"/>
              <a:t>tham</a:t>
            </a:r>
            <a:r>
              <a:rPr lang="en-US"/>
              <a:t> </a:t>
            </a:r>
            <a:r>
              <a:rPr lang="en-US" err="1"/>
              <a:t>khảo</a:t>
            </a:r>
            <a:endParaRPr/>
          </a:p>
        </p:txBody>
      </p:sp>
      <p:sp>
        <p:nvSpPr>
          <p:cNvPr id="246" name="Google Shape;246;p35"/>
          <p:cNvSpPr txBox="1">
            <a:spLocks noGrp="1"/>
          </p:cNvSpPr>
          <p:nvPr>
            <p:ph type="subTitle" idx="2"/>
          </p:nvPr>
        </p:nvSpPr>
        <p:spPr>
          <a:xfrm>
            <a:off x="713449" y="1919950"/>
            <a:ext cx="6197713" cy="2492562"/>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endParaRPr lang="en-US" dirty="0">
              <a:hlinkClick r:id="rId3"/>
            </a:endParaRPr>
          </a:p>
          <a:p>
            <a:pPr marL="457200" lvl="0" indent="-317500" algn="l" rtl="0">
              <a:spcBef>
                <a:spcPts val="0"/>
              </a:spcBef>
              <a:spcAft>
                <a:spcPts val="0"/>
              </a:spcAft>
              <a:buSzPts val="1400"/>
              <a:buChar char="●"/>
            </a:pPr>
            <a:r>
              <a:rPr lang="en-US" dirty="0"/>
              <a:t>Thư </a:t>
            </a:r>
            <a:r>
              <a:rPr lang="en-US" dirty="0" err="1"/>
              <a:t>viện</a:t>
            </a:r>
            <a:r>
              <a:rPr lang="en-US" dirty="0"/>
              <a:t> </a:t>
            </a:r>
            <a:r>
              <a:rPr lang="en-US" dirty="0" err="1"/>
              <a:t>Threejs</a:t>
            </a:r>
            <a:r>
              <a:rPr lang="en-US" dirty="0"/>
              <a:t>:</a:t>
            </a:r>
            <a:endParaRPr lang="en-US" dirty="0">
              <a:hlinkClick r:id="rId3"/>
            </a:endParaRPr>
          </a:p>
          <a:p>
            <a:pPr lvl="0" indent="0" algn="l" rtl="0">
              <a:spcBef>
                <a:spcPts val="0"/>
              </a:spcBef>
              <a:spcAft>
                <a:spcPts val="0"/>
              </a:spcAft>
              <a:buSzPts val="1400"/>
              <a:buNone/>
            </a:pPr>
            <a:r>
              <a:rPr lang="en-US" dirty="0">
                <a:hlinkClick r:id="rId3"/>
              </a:rPr>
              <a:t>https://threejs.org</a:t>
            </a:r>
            <a:endParaRPr lang="vi-VN" dirty="0"/>
          </a:p>
          <a:p>
            <a:pPr marL="457200" lvl="0" indent="-317500" algn="l" rtl="0">
              <a:spcBef>
                <a:spcPts val="0"/>
              </a:spcBef>
              <a:spcAft>
                <a:spcPts val="0"/>
              </a:spcAft>
              <a:buSzPts val="1400"/>
              <a:buChar char="●"/>
            </a:pPr>
            <a:r>
              <a:rPr lang="vi-VN" dirty="0"/>
              <a:t>Trang tham khảo 3D models:</a:t>
            </a:r>
          </a:p>
          <a:p>
            <a:pPr indent="0">
              <a:buNone/>
            </a:pPr>
            <a:r>
              <a:rPr lang="vi-VN" dirty="0">
                <a:hlinkClick r:id="rId4"/>
              </a:rPr>
              <a:t>https://www.mixamo.com</a:t>
            </a:r>
            <a:endParaRPr lang="vi-VN" dirty="0"/>
          </a:p>
          <a:p>
            <a:pPr marL="457200" lvl="0" indent="-317500" algn="l" rtl="0">
              <a:spcBef>
                <a:spcPts val="0"/>
              </a:spcBef>
              <a:spcAft>
                <a:spcPts val="0"/>
              </a:spcAft>
              <a:buSzPts val="1400"/>
              <a:buChar char="●"/>
            </a:pPr>
            <a:r>
              <a:rPr lang="vi-VN" dirty="0"/>
              <a:t>Trang học về Threejs, có các tutorials hướng dẫn:</a:t>
            </a:r>
          </a:p>
          <a:p>
            <a:pPr indent="0">
              <a:buNone/>
            </a:pPr>
            <a:r>
              <a:rPr lang="vi-VN" dirty="0">
                <a:hlinkClick r:id="rId5"/>
              </a:rPr>
              <a:t>https://sbcode.net/threejs/</a:t>
            </a:r>
            <a:endParaRPr lang="vi-VN" dirty="0"/>
          </a:p>
          <a:p>
            <a:pPr marL="139700" lvl="0" indent="0" algn="l" rtl="0">
              <a:spcBef>
                <a:spcPts val="0"/>
              </a:spcBef>
              <a:spcAft>
                <a:spcPts val="0"/>
              </a:spcAft>
              <a:buSzPts val="1400"/>
              <a:buNone/>
            </a:pPr>
            <a:endParaRPr lang="vi-VN" dirty="0"/>
          </a:p>
          <a:p>
            <a:pPr lvl="0" indent="0" algn="l" rtl="0">
              <a:spcBef>
                <a:spcPts val="0"/>
              </a:spcBef>
              <a:spcAft>
                <a:spcPts val="0"/>
              </a:spcAft>
              <a:buSzPts val="1400"/>
              <a:buNone/>
            </a:pPr>
            <a:endParaRPr lang="vi-VN" dirty="0"/>
          </a:p>
        </p:txBody>
      </p:sp>
      <p:pic>
        <p:nvPicPr>
          <p:cNvPr id="249" name="Google Shape;249;p35"/>
          <p:cNvPicPr preferRelativeResize="0"/>
          <p:nvPr/>
        </p:nvPicPr>
        <p:blipFill rotWithShape="1">
          <a:blip r:embed="rId6">
            <a:alphaModFix/>
          </a:blip>
          <a:srcRect/>
          <a:stretch/>
        </p:blipFill>
        <p:spPr>
          <a:xfrm rot="-1589709">
            <a:off x="7329729" y="323542"/>
            <a:ext cx="2273036" cy="15149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5" name="Google Shape;115;p25"/>
          <p:cNvPicPr preferRelativeResize="0"/>
          <p:nvPr/>
        </p:nvPicPr>
        <p:blipFill>
          <a:blip r:embed="rId3">
            <a:alphaModFix/>
          </a:blip>
          <a:stretch>
            <a:fillRect/>
          </a:stretch>
        </p:blipFill>
        <p:spPr>
          <a:xfrm>
            <a:off x="6260902" y="-126975"/>
            <a:ext cx="2412677" cy="1608048"/>
          </a:xfrm>
          <a:prstGeom prst="rect">
            <a:avLst/>
          </a:prstGeom>
          <a:noFill/>
          <a:ln>
            <a:noFill/>
          </a:ln>
        </p:spPr>
      </p:pic>
      <p:pic>
        <p:nvPicPr>
          <p:cNvPr id="116" name="Google Shape;116;p25"/>
          <p:cNvPicPr preferRelativeResize="0"/>
          <p:nvPr/>
        </p:nvPicPr>
        <p:blipFill rotWithShape="1">
          <a:blip r:embed="rId4">
            <a:alphaModFix/>
          </a:blip>
          <a:srcRect l="20159" t="11699" r="29977" b="12427"/>
          <a:stretch/>
        </p:blipFill>
        <p:spPr>
          <a:xfrm rot="-527266">
            <a:off x="142648" y="1361512"/>
            <a:ext cx="1374248" cy="1393728"/>
          </a:xfrm>
          <a:prstGeom prst="rect">
            <a:avLst/>
          </a:prstGeom>
          <a:noFill/>
          <a:ln>
            <a:noFill/>
          </a:ln>
        </p:spPr>
      </p:pic>
      <p:pic>
        <p:nvPicPr>
          <p:cNvPr id="117" name="Google Shape;117;p25"/>
          <p:cNvPicPr preferRelativeResize="0"/>
          <p:nvPr/>
        </p:nvPicPr>
        <p:blipFill rotWithShape="1">
          <a:blip r:embed="rId5">
            <a:alphaModFix/>
          </a:blip>
          <a:srcRect l="4462" t="22381" r="14989" b="22381"/>
          <a:stretch/>
        </p:blipFill>
        <p:spPr>
          <a:xfrm>
            <a:off x="-153700" y="3703975"/>
            <a:ext cx="2446377" cy="1118201"/>
          </a:xfrm>
          <a:prstGeom prst="rect">
            <a:avLst/>
          </a:prstGeom>
          <a:noFill/>
          <a:ln>
            <a:noFill/>
          </a:ln>
        </p:spPr>
      </p:pic>
      <p:pic>
        <p:nvPicPr>
          <p:cNvPr id="118" name="Google Shape;118;p25"/>
          <p:cNvPicPr preferRelativeResize="0"/>
          <p:nvPr/>
        </p:nvPicPr>
        <p:blipFill rotWithShape="1">
          <a:blip r:embed="rId6">
            <a:alphaModFix/>
          </a:blip>
          <a:srcRect l="19125" t="10574" r="28932" b="10574"/>
          <a:stretch/>
        </p:blipFill>
        <p:spPr>
          <a:xfrm rot="3374364">
            <a:off x="7113473" y="2984350"/>
            <a:ext cx="1317304" cy="1332852"/>
          </a:xfrm>
          <a:prstGeom prst="rect">
            <a:avLst/>
          </a:prstGeom>
          <a:noFill/>
          <a:ln>
            <a:noFill/>
          </a:ln>
        </p:spPr>
      </p:pic>
      <p:sp>
        <p:nvSpPr>
          <p:cNvPr id="4" name="Google Shape;327;p43">
            <a:extLst>
              <a:ext uri="{FF2B5EF4-FFF2-40B4-BE49-F238E27FC236}">
                <a16:creationId xmlns:a16="http://schemas.microsoft.com/office/drawing/2014/main" id="{E72CDCC5-D386-E12F-88C2-9FE1F8EA0BC5}"/>
              </a:ext>
            </a:extLst>
          </p:cNvPr>
          <p:cNvSpPr txBox="1">
            <a:spLocks/>
          </p:cNvSpPr>
          <p:nvPr/>
        </p:nvSpPr>
        <p:spPr>
          <a:xfrm>
            <a:off x="1979100" y="677049"/>
            <a:ext cx="5185800" cy="119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rgbClr val="191919"/>
              </a:buClr>
              <a:buSzPts val="5200"/>
              <a:buFont typeface="Arya"/>
              <a:buNone/>
              <a:defRPr sz="6300" b="1" i="0" u="none" strike="noStrike" cap="none">
                <a:solidFill>
                  <a:schemeClr val="lt2"/>
                </a:solidFill>
                <a:latin typeface="Arya"/>
                <a:ea typeface="Arya"/>
                <a:cs typeface="Arya"/>
                <a:sym typeface="Arya"/>
              </a:defRPr>
            </a:lvl1pPr>
            <a:lvl2pPr marR="0" lvl="1"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2pPr>
            <a:lvl3pPr marR="0" lvl="2"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3pPr>
            <a:lvl4pPr marR="0" lvl="3"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4pPr>
            <a:lvl5pPr marR="0" lvl="4"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5pPr>
            <a:lvl6pPr marR="0" lvl="5"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6pPr>
            <a:lvl7pPr marR="0" lvl="6"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7pPr>
            <a:lvl8pPr marR="0" lvl="7"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8pPr>
            <a:lvl9pPr marR="0" lvl="8" algn="ctr" rtl="0">
              <a:lnSpc>
                <a:spcPct val="100000"/>
              </a:lnSpc>
              <a:spcBef>
                <a:spcPts val="0"/>
              </a:spcBef>
              <a:spcAft>
                <a:spcPts val="0"/>
              </a:spcAft>
              <a:buClr>
                <a:srgbClr val="191919"/>
              </a:buClr>
              <a:buSzPts val="5200"/>
              <a:buFont typeface="Lexend Deca"/>
              <a:buNone/>
              <a:defRPr sz="5200" b="1" i="0" u="none" strike="noStrike" cap="none">
                <a:solidFill>
                  <a:srgbClr val="191919"/>
                </a:solidFill>
                <a:latin typeface="Lexend Deca"/>
                <a:ea typeface="Lexend Deca"/>
                <a:cs typeface="Lexend Deca"/>
                <a:sym typeface="Lexend Deca"/>
              </a:defRPr>
            </a:lvl9pPr>
          </a:lstStyle>
          <a:p>
            <a:r>
              <a:rPr lang="en-US"/>
              <a:t>Thanks!</a:t>
            </a:r>
          </a:p>
        </p:txBody>
      </p:sp>
      <p:sp>
        <p:nvSpPr>
          <p:cNvPr id="5" name="Google Shape;328;p43">
            <a:extLst>
              <a:ext uri="{FF2B5EF4-FFF2-40B4-BE49-F238E27FC236}">
                <a16:creationId xmlns:a16="http://schemas.microsoft.com/office/drawing/2014/main" id="{BB3D01E4-3292-79CE-5770-E8B3BA5A9557}"/>
              </a:ext>
            </a:extLst>
          </p:cNvPr>
          <p:cNvSpPr txBox="1">
            <a:spLocks/>
          </p:cNvSpPr>
          <p:nvPr/>
        </p:nvSpPr>
        <p:spPr>
          <a:xfrm>
            <a:off x="2031168" y="2023596"/>
            <a:ext cx="5185800" cy="6188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a:solidFill>
                  <a:schemeClr val="accent1"/>
                </a:solidFill>
                <a:latin typeface="Arya"/>
                <a:ea typeface="Arya"/>
                <a:cs typeface="Arya"/>
                <a:sym typeface="Arya"/>
              </a:rPr>
              <a:t>Do you have any questions?</a:t>
            </a:r>
          </a:p>
          <a:p>
            <a:pPr algn="ctr"/>
            <a:endParaRPr lang="en-US"/>
          </a:p>
          <a:p>
            <a:pPr algn="ctr"/>
            <a:endParaRPr lang="en-US"/>
          </a:p>
        </p:txBody>
      </p:sp>
    </p:spTree>
    <p:extLst>
      <p:ext uri="{BB962C8B-B14F-4D97-AF65-F5344CB8AC3E}">
        <p14:creationId xmlns:p14="http://schemas.microsoft.com/office/powerpoint/2010/main" val="147494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9" name="Google Shape;149;p27"/>
          <p:cNvSpPr/>
          <p:nvPr/>
        </p:nvSpPr>
        <p:spPr>
          <a:xfrm>
            <a:off x="833100" y="1357625"/>
            <a:ext cx="679800" cy="679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rya"/>
                <a:ea typeface="Arya"/>
                <a:cs typeface="Arya"/>
                <a:sym typeface="Arya"/>
              </a:rPr>
              <a:t>01</a:t>
            </a:r>
            <a:endParaRPr sz="2000">
              <a:solidFill>
                <a:schemeClr val="lt1"/>
              </a:solidFill>
              <a:latin typeface="Arya"/>
              <a:ea typeface="Arya"/>
              <a:cs typeface="Arya"/>
              <a:sym typeface="Arya"/>
            </a:endParaRPr>
          </a:p>
        </p:txBody>
      </p:sp>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effectLst/>
                <a:latin typeface="Times New Roman" panose="02020603050405020304" pitchFamily="18" charset="0"/>
                <a:ea typeface="Arial" panose="020B0604020202020204" pitchFamily="34" charset="0"/>
              </a:rPr>
              <a:t>Hình học 3D - Animation là một lĩnh vực trong công nghệ đồ họa và điện ảnh, nó kết hợp giữa hình học 3D và kỹ thuật hoạt hình để tạo ra những hình ảnh động trong môi trường 3 chiều</a:t>
            </a:r>
            <a:endParaRPr i="1">
              <a:solidFill>
                <a:schemeClr val="accent1"/>
              </a:solidFill>
              <a:latin typeface="Noto Sans"/>
              <a:ea typeface="Noto Sans"/>
              <a:cs typeface="Noto Sans"/>
              <a:sym typeface="Noto Sans"/>
            </a:endParaRPr>
          </a:p>
        </p:txBody>
      </p:sp>
      <p:sp>
        <p:nvSpPr>
          <p:cNvPr id="151" name="Google Shape;151;p27"/>
          <p:cNvSpPr/>
          <p:nvPr/>
        </p:nvSpPr>
        <p:spPr>
          <a:xfrm>
            <a:off x="833100" y="3392080"/>
            <a:ext cx="679800" cy="6798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latin typeface="Arya"/>
                <a:ea typeface="Arya"/>
                <a:cs typeface="Arya"/>
                <a:sym typeface="Arya"/>
              </a:rPr>
              <a:t>02</a:t>
            </a:r>
            <a:endParaRPr sz="2000">
              <a:solidFill>
                <a:schemeClr val="lt1"/>
              </a:solidFill>
              <a:latin typeface="Arya"/>
              <a:ea typeface="Arya"/>
              <a:cs typeface="Arya"/>
              <a:sym typeface="Arya"/>
            </a:endParaRPr>
          </a:p>
        </p:txBody>
      </p:sp>
      <p:sp>
        <p:nvSpPr>
          <p:cNvPr id="152" name="Google Shape;152;p27"/>
          <p:cNvSpPr txBox="1"/>
          <p:nvPr/>
        </p:nvSpPr>
        <p:spPr>
          <a:xfrm>
            <a:off x="1703749" y="3151818"/>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effectLst/>
                <a:latin typeface="Times New Roman" panose="02020603050405020304" pitchFamily="18" charset="0"/>
                <a:ea typeface="Arial" panose="020B0604020202020204" pitchFamily="34" charset="0"/>
              </a:rPr>
              <a:t>Nó liên quan đến việc tạo ra các hình dạng và đối tượng bằng cách sử dụng các đường thẳng, đa giác, điểm và các yếu tố khác để tạo ra mô hình 3D của các đối tượng</a:t>
            </a:r>
            <a:endParaRPr>
              <a:solidFill>
                <a:schemeClr val="dk1"/>
              </a:solidFill>
              <a:latin typeface="Noto Sans"/>
              <a:ea typeface="Noto Sans"/>
              <a:cs typeface="Noto Sans"/>
              <a:sym typeface="Noto Sans"/>
            </a:endParaRPr>
          </a:p>
        </p:txBody>
      </p:sp>
      <p:cxnSp>
        <p:nvCxnSpPr>
          <p:cNvPr id="153" name="Google Shape;153;p27"/>
          <p:cNvCxnSpPr>
            <a:stCxn id="149" idx="4"/>
            <a:endCxn id="151" idx="0"/>
          </p:cNvCxnSpPr>
          <p:nvPr/>
        </p:nvCxnSpPr>
        <p:spPr>
          <a:xfrm>
            <a:off x="1173000" y="2037425"/>
            <a:ext cx="0" cy="1354655"/>
          </a:xfrm>
          <a:prstGeom prst="straightConnector1">
            <a:avLst/>
          </a:prstGeom>
          <a:noFill/>
          <a:ln w="19050" cap="flat" cmpd="sng">
            <a:solidFill>
              <a:schemeClr val="accent1"/>
            </a:solidFill>
            <a:prstDash val="solid"/>
            <a:round/>
            <a:headEnd type="none" w="med" len="med"/>
            <a:tailEnd type="none" w="med" len="med"/>
          </a:ln>
        </p:spPr>
      </p:cxnSp>
      <p:cxnSp>
        <p:nvCxnSpPr>
          <p:cNvPr id="154" name="Google Shape;154;p27"/>
          <p:cNvCxnSpPr>
            <a:stCxn id="151" idx="4"/>
          </p:cNvCxnSpPr>
          <p:nvPr/>
        </p:nvCxnSpPr>
        <p:spPr>
          <a:xfrm>
            <a:off x="1173000" y="4071880"/>
            <a:ext cx="0" cy="697200"/>
          </a:xfrm>
          <a:prstGeom prst="straightConnector1">
            <a:avLst/>
          </a:prstGeom>
          <a:noFill/>
          <a:ln w="19050" cap="flat" cmpd="sng">
            <a:solidFill>
              <a:schemeClr val="accent1"/>
            </a:solidFill>
            <a:prstDash val="solid"/>
            <a:round/>
            <a:headEnd type="none" w="med" len="med"/>
            <a:tailEnd type="none" w="med" len="med"/>
          </a:ln>
        </p:spPr>
      </p:cxn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anim calcmode="lin" valueType="num">
                                      <p:cBhvr additive="base">
                                        <p:cTn id="7" dur="500" fill="hold"/>
                                        <p:tgtEl>
                                          <p:spTgt spid="150"/>
                                        </p:tgtEl>
                                        <p:attrNameLst>
                                          <p:attrName>ppt_x</p:attrName>
                                        </p:attrNameLst>
                                      </p:cBhvr>
                                      <p:tavLst>
                                        <p:tav tm="0">
                                          <p:val>
                                            <p:strVal val="#ppt_x"/>
                                          </p:val>
                                        </p:tav>
                                        <p:tav tm="100000">
                                          <p:val>
                                            <p:strVal val="#ppt_x"/>
                                          </p:val>
                                        </p:tav>
                                      </p:tavLst>
                                    </p:anim>
                                    <p:anim calcmode="lin" valueType="num">
                                      <p:cBhvr additive="base">
                                        <p:cTn id="8" dur="500" fill="hold"/>
                                        <p:tgtEl>
                                          <p:spTgt spid="1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
                                            <p:txEl>
                                              <p:pRg st="0" end="0"/>
                                            </p:txEl>
                                          </p:spTgt>
                                        </p:tgtEl>
                                        <p:attrNameLst>
                                          <p:attrName>style.visibility</p:attrName>
                                        </p:attrNameLst>
                                      </p:cBhvr>
                                      <p:to>
                                        <p:strVal val="visible"/>
                                      </p:to>
                                    </p:set>
                                    <p:anim calcmode="lin" valueType="num">
                                      <p:cBhvr additive="base">
                                        <p:cTn id="13" dur="500" fill="hold"/>
                                        <p:tgtEl>
                                          <p:spTgt spid="15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p:txBody>
          <a:bodyPr/>
          <a:lstStyle/>
          <a:p>
            <a:r>
              <a:rPr lang="en-US"/>
              <a:t>Các hệ tọa độ trong hình học 3D</a:t>
            </a:r>
            <a:endParaRPr lang="vi-VN"/>
          </a:p>
        </p:txBody>
      </p:sp>
      <p:sp>
        <p:nvSpPr>
          <p:cNvPr id="3" name="TextBox 2">
            <a:extLst>
              <a:ext uri="{FF2B5EF4-FFF2-40B4-BE49-F238E27FC236}">
                <a16:creationId xmlns:a16="http://schemas.microsoft.com/office/drawing/2014/main" id="{7617DFDB-45E5-F4A5-B2E1-A713DE990AAF}"/>
              </a:ext>
            </a:extLst>
          </p:cNvPr>
          <p:cNvSpPr txBox="1"/>
          <p:nvPr/>
        </p:nvSpPr>
        <p:spPr>
          <a:xfrm>
            <a:off x="713225" y="1201479"/>
            <a:ext cx="6788750" cy="1415772"/>
          </a:xfrm>
          <a:prstGeom prst="rect">
            <a:avLst/>
          </a:prstGeom>
          <a:noFill/>
        </p:spPr>
        <p:txBody>
          <a:bodyPr wrap="square" rtlCol="0">
            <a:spAutoFit/>
          </a:bodyPr>
          <a:lstStyle/>
          <a:p>
            <a:pPr marL="342900" indent="-342900">
              <a:buAutoNum type="arabicPeriod"/>
            </a:pPr>
            <a:r>
              <a:rPr lang="en-US" sz="1800">
                <a:latin typeface="Times New Roman" panose="02020603050405020304" pitchFamily="18" charset="0"/>
                <a:cs typeface="Times New Roman" panose="02020603050405020304" pitchFamily="18" charset="0"/>
              </a:rPr>
              <a:t>Hệ tọa độ cục bộ </a:t>
            </a:r>
          </a:p>
          <a:p>
            <a:r>
              <a:rPr lang="en-US" sz="1800">
                <a:effectLst/>
                <a:latin typeface="Times New Roman" panose="02020603050405020304" pitchFamily="18" charset="0"/>
                <a:ea typeface="Arial" panose="020B0604020202020204" pitchFamily="34" charset="0"/>
              </a:rPr>
              <a:t>Hệ tọa độ đối tượng hay  hệ tọa độ cục bộ được liên kết với mỗi đối tượng riêng biệt trong không gian 3D. Nó được sử dụng để xác định vị trí tương đối của các điểm trong đối tượng đó.</a:t>
            </a:r>
            <a:endParaRPr lang="en-US"/>
          </a:p>
          <a:p>
            <a:endParaRPr lang="vi-VN"/>
          </a:p>
        </p:txBody>
      </p:sp>
      <p:pic>
        <p:nvPicPr>
          <p:cNvPr id="4" name="Picture 3">
            <a:extLst>
              <a:ext uri="{FF2B5EF4-FFF2-40B4-BE49-F238E27FC236}">
                <a16:creationId xmlns:a16="http://schemas.microsoft.com/office/drawing/2014/main" id="{063810FE-E5DC-A5C3-DF50-90059EF8687E}"/>
              </a:ext>
            </a:extLst>
          </p:cNvPr>
          <p:cNvPicPr>
            <a:picLocks noChangeAspect="1"/>
          </p:cNvPicPr>
          <p:nvPr/>
        </p:nvPicPr>
        <p:blipFill>
          <a:blip r:embed="rId5"/>
          <a:stretch>
            <a:fillRect/>
          </a:stretch>
        </p:blipFill>
        <p:spPr>
          <a:xfrm>
            <a:off x="2702182" y="2571750"/>
            <a:ext cx="2964972" cy="2249020"/>
          </a:xfrm>
          <a:prstGeom prst="rect">
            <a:avLst/>
          </a:prstGeom>
        </p:spPr>
      </p:pic>
    </p:spTree>
    <p:extLst>
      <p:ext uri="{BB962C8B-B14F-4D97-AF65-F5344CB8AC3E}">
        <p14:creationId xmlns:p14="http://schemas.microsoft.com/office/powerpoint/2010/main" val="71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p:txBody>
          <a:bodyPr/>
          <a:lstStyle/>
          <a:p>
            <a:r>
              <a:rPr lang="en-US"/>
              <a:t>Các hệ tọa độ trong hình học 3D</a:t>
            </a:r>
            <a:endParaRPr lang="vi-VN"/>
          </a:p>
        </p:txBody>
      </p:sp>
      <p:sp>
        <p:nvSpPr>
          <p:cNvPr id="3" name="TextBox 2">
            <a:extLst>
              <a:ext uri="{FF2B5EF4-FFF2-40B4-BE49-F238E27FC236}">
                <a16:creationId xmlns:a16="http://schemas.microsoft.com/office/drawing/2014/main" id="{7617DFDB-45E5-F4A5-B2E1-A713DE990AAF}"/>
              </a:ext>
            </a:extLst>
          </p:cNvPr>
          <p:cNvSpPr txBox="1"/>
          <p:nvPr/>
        </p:nvSpPr>
        <p:spPr>
          <a:xfrm>
            <a:off x="713225" y="1201479"/>
            <a:ext cx="6788750" cy="1200329"/>
          </a:xfrm>
          <a:prstGeom prst="rect">
            <a:avLst/>
          </a:prstGeom>
          <a:noFill/>
        </p:spPr>
        <p:txBody>
          <a:bodyPr wrap="square" rtlCol="0">
            <a:spAutoFit/>
          </a:bodyPr>
          <a:lstStyle/>
          <a:p>
            <a:pPr marL="342900" indent="-342900">
              <a:buAutoNum type="arabicPeriod"/>
            </a:pPr>
            <a:r>
              <a:rPr lang="en-US" sz="1800">
                <a:effectLst/>
                <a:latin typeface="Times New Roman" panose="02020603050405020304" pitchFamily="18" charset="0"/>
                <a:ea typeface="Arial" panose="020B0604020202020204" pitchFamily="34" charset="0"/>
              </a:rPr>
              <a:t>Hệ tọa độ toàn cục : (World Coordinate System)</a:t>
            </a:r>
          </a:p>
          <a:p>
            <a:r>
              <a:rPr lang="en-US" sz="1800">
                <a:effectLst/>
                <a:latin typeface="Times New Roman" panose="02020603050405020304" pitchFamily="18" charset="0"/>
                <a:ea typeface="Arial" panose="020B0604020202020204" pitchFamily="34" charset="0"/>
              </a:rPr>
              <a:t>Hệ tọa độ toàn cục là hệ tọa độ chung cho toàn bộ không gian 3D. Nó được sử dụng để xác định vị trí tuyệt đối của các điểm và đối tượng trong không gian</a:t>
            </a:r>
            <a:endParaRPr lang="vi-VN"/>
          </a:p>
        </p:txBody>
      </p:sp>
      <p:pic>
        <p:nvPicPr>
          <p:cNvPr id="2" name="Picture 1">
            <a:extLst>
              <a:ext uri="{FF2B5EF4-FFF2-40B4-BE49-F238E27FC236}">
                <a16:creationId xmlns:a16="http://schemas.microsoft.com/office/drawing/2014/main" id="{99EE6EF7-B06D-4089-168F-FD08CA34D089}"/>
              </a:ext>
            </a:extLst>
          </p:cNvPr>
          <p:cNvPicPr>
            <a:picLocks noChangeAspect="1"/>
          </p:cNvPicPr>
          <p:nvPr/>
        </p:nvPicPr>
        <p:blipFill>
          <a:blip r:embed="rId5"/>
          <a:stretch>
            <a:fillRect/>
          </a:stretch>
        </p:blipFill>
        <p:spPr>
          <a:xfrm>
            <a:off x="1033385" y="2688428"/>
            <a:ext cx="5731510" cy="2235200"/>
          </a:xfrm>
          <a:prstGeom prst="rect">
            <a:avLst/>
          </a:prstGeom>
        </p:spPr>
      </p:pic>
    </p:spTree>
    <p:extLst>
      <p:ext uri="{BB962C8B-B14F-4D97-AF65-F5344CB8AC3E}">
        <p14:creationId xmlns:p14="http://schemas.microsoft.com/office/powerpoint/2010/main" val="11135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p:txBody>
          <a:bodyPr/>
          <a:lstStyle/>
          <a:p>
            <a:r>
              <a:rPr lang="en-US"/>
              <a:t>Các hệ tọa độ trong hình học 3D</a:t>
            </a:r>
            <a:endParaRPr lang="vi-VN"/>
          </a:p>
        </p:txBody>
      </p:sp>
      <p:sp>
        <p:nvSpPr>
          <p:cNvPr id="3" name="TextBox 2">
            <a:extLst>
              <a:ext uri="{FF2B5EF4-FFF2-40B4-BE49-F238E27FC236}">
                <a16:creationId xmlns:a16="http://schemas.microsoft.com/office/drawing/2014/main" id="{7617DFDB-45E5-F4A5-B2E1-A713DE990AAF}"/>
              </a:ext>
            </a:extLst>
          </p:cNvPr>
          <p:cNvSpPr txBox="1"/>
          <p:nvPr/>
        </p:nvSpPr>
        <p:spPr>
          <a:xfrm>
            <a:off x="713225" y="1201479"/>
            <a:ext cx="3135761" cy="2523768"/>
          </a:xfrm>
          <a:prstGeom prst="rect">
            <a:avLst/>
          </a:prstGeom>
          <a:noFill/>
        </p:spPr>
        <p:txBody>
          <a:bodyPr wrap="square" rtlCol="0">
            <a:spAutoFit/>
          </a:bodyPr>
          <a:lstStyle/>
          <a:p>
            <a:pPr marL="342900" indent="-342900">
              <a:buAutoNum type="arabicPeriod"/>
            </a:pPr>
            <a:r>
              <a:rPr lang="en-US" sz="1800">
                <a:latin typeface="Times New Roman" panose="02020603050405020304" pitchFamily="18" charset="0"/>
                <a:cs typeface="Times New Roman" panose="02020603050405020304" pitchFamily="18" charset="0"/>
              </a:rPr>
              <a:t>Hệ tọa độ quan sát</a:t>
            </a:r>
          </a:p>
          <a:p>
            <a:pPr marL="342900" indent="-342900">
              <a:buAutoNum type="arabicPeriod"/>
            </a:pPr>
            <a:endParaRPr lang="en-US" sz="1800">
              <a:latin typeface="Times New Roman" panose="02020603050405020304" pitchFamily="18" charset="0"/>
              <a:cs typeface="Times New Roman" panose="02020603050405020304" pitchFamily="18" charset="0"/>
            </a:endParaRPr>
          </a:p>
          <a:p>
            <a:r>
              <a:rPr lang="en-US" sz="1800">
                <a:effectLst/>
                <a:latin typeface="Times New Roman" panose="02020603050405020304" pitchFamily="18" charset="0"/>
                <a:ea typeface="Arial" panose="020B0604020202020204" pitchFamily="34" charset="0"/>
                <a:cs typeface="Times New Roman" panose="02020603050405020304" pitchFamily="18" charset="0"/>
              </a:rPr>
              <a:t>Được sử dụng để xác định vị trí và hướng quan sát của người xem trong không gian 3D. Nó thường được sử dụng để xác định vị trí và hướng của camera trong môi trường 3D.</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a:p>
            <a:endParaRPr lang="vi-VN"/>
          </a:p>
        </p:txBody>
      </p:sp>
      <p:pic>
        <p:nvPicPr>
          <p:cNvPr id="2" name="Picture 1">
            <a:extLst>
              <a:ext uri="{FF2B5EF4-FFF2-40B4-BE49-F238E27FC236}">
                <a16:creationId xmlns:a16="http://schemas.microsoft.com/office/drawing/2014/main" id="{97828B00-6EBD-0C81-F36F-71674397C72A}"/>
              </a:ext>
            </a:extLst>
          </p:cNvPr>
          <p:cNvPicPr>
            <a:picLocks noChangeAspect="1"/>
          </p:cNvPicPr>
          <p:nvPr/>
        </p:nvPicPr>
        <p:blipFill>
          <a:blip r:embed="rId5"/>
          <a:stretch>
            <a:fillRect/>
          </a:stretch>
        </p:blipFill>
        <p:spPr>
          <a:xfrm>
            <a:off x="4397449" y="1120181"/>
            <a:ext cx="3042802" cy="3102595"/>
          </a:xfrm>
          <a:prstGeom prst="rect">
            <a:avLst/>
          </a:prstGeom>
        </p:spPr>
      </p:pic>
    </p:spTree>
    <p:extLst>
      <p:ext uri="{BB962C8B-B14F-4D97-AF65-F5344CB8AC3E}">
        <p14:creationId xmlns:p14="http://schemas.microsoft.com/office/powerpoint/2010/main" val="42536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B8ADD-4389-D0BA-684D-2C76AE43145B}"/>
              </a:ext>
            </a:extLst>
          </p:cNvPr>
          <p:cNvSpPr>
            <a:spLocks noGrp="1"/>
          </p:cNvSpPr>
          <p:nvPr>
            <p:ph type="title"/>
          </p:nvPr>
        </p:nvSpPr>
        <p:spPr/>
        <p:txBody>
          <a:bodyPr/>
          <a:lstStyle/>
          <a:p>
            <a:r>
              <a:rPr lang="en-US"/>
              <a:t>Các hệ tọa độ trong hình học 3d</a:t>
            </a:r>
            <a:endParaRPr lang="vi-VN"/>
          </a:p>
        </p:txBody>
      </p:sp>
      <p:pic>
        <p:nvPicPr>
          <p:cNvPr id="3" name="Picture 2">
            <a:extLst>
              <a:ext uri="{FF2B5EF4-FFF2-40B4-BE49-F238E27FC236}">
                <a16:creationId xmlns:a16="http://schemas.microsoft.com/office/drawing/2014/main" id="{47D16A5C-6F73-9851-6EB5-A69BDEC8ADAE}"/>
              </a:ext>
            </a:extLst>
          </p:cNvPr>
          <p:cNvPicPr>
            <a:picLocks noChangeAspect="1"/>
          </p:cNvPicPr>
          <p:nvPr/>
        </p:nvPicPr>
        <p:blipFill>
          <a:blip r:embed="rId2"/>
          <a:stretch>
            <a:fillRect/>
          </a:stretch>
        </p:blipFill>
        <p:spPr>
          <a:xfrm>
            <a:off x="1472329" y="1352535"/>
            <a:ext cx="5731510" cy="3437890"/>
          </a:xfrm>
          <a:prstGeom prst="rect">
            <a:avLst/>
          </a:prstGeom>
        </p:spPr>
      </p:pic>
    </p:spTree>
    <p:extLst>
      <p:ext uri="{BB962C8B-B14F-4D97-AF65-F5344CB8AC3E}">
        <p14:creationId xmlns:p14="http://schemas.microsoft.com/office/powerpoint/2010/main" val="3478869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50" name="Google Shape;150;p27"/>
          <p:cNvSpPr txBox="1"/>
          <p:nvPr/>
        </p:nvSpPr>
        <p:spPr>
          <a:xfrm>
            <a:off x="1703749" y="1377125"/>
            <a:ext cx="5387400" cy="679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i="1">
              <a:solidFill>
                <a:schemeClr val="accent1"/>
              </a:solidFill>
              <a:latin typeface="Noto Sans"/>
              <a:ea typeface="Noto Sans"/>
              <a:cs typeface="Noto Sans"/>
              <a:sym typeface="Noto Sans"/>
            </a:endParaRPr>
          </a:p>
        </p:txBody>
      </p:sp>
      <p:pic>
        <p:nvPicPr>
          <p:cNvPr id="155" name="Google Shape;155;p27"/>
          <p:cNvPicPr preferRelativeResize="0"/>
          <p:nvPr/>
        </p:nvPicPr>
        <p:blipFill rotWithShape="1">
          <a:blip r:embed="rId3">
            <a:alphaModFix/>
          </a:blip>
          <a:srcRect r="10096"/>
          <a:stretch/>
        </p:blipFill>
        <p:spPr>
          <a:xfrm>
            <a:off x="6942100" y="3382600"/>
            <a:ext cx="2201902" cy="1632499"/>
          </a:xfrm>
          <a:prstGeom prst="rect">
            <a:avLst/>
          </a:prstGeom>
          <a:noFill/>
          <a:ln>
            <a:noFill/>
          </a:ln>
        </p:spPr>
      </p:pic>
      <p:pic>
        <p:nvPicPr>
          <p:cNvPr id="156" name="Google Shape;156;p27"/>
          <p:cNvPicPr preferRelativeResize="0"/>
          <p:nvPr/>
        </p:nvPicPr>
        <p:blipFill>
          <a:blip r:embed="rId4">
            <a:alphaModFix/>
          </a:blip>
          <a:stretch>
            <a:fillRect/>
          </a:stretch>
        </p:blipFill>
        <p:spPr>
          <a:xfrm>
            <a:off x="7501975" y="35975"/>
            <a:ext cx="2624952" cy="1749551"/>
          </a:xfrm>
          <a:prstGeom prst="rect">
            <a:avLst/>
          </a:prstGeom>
          <a:noFill/>
          <a:ln>
            <a:noFill/>
          </a:ln>
        </p:spPr>
      </p:pic>
      <p:sp>
        <p:nvSpPr>
          <p:cNvPr id="7" name="Title 6">
            <a:extLst>
              <a:ext uri="{FF2B5EF4-FFF2-40B4-BE49-F238E27FC236}">
                <a16:creationId xmlns:a16="http://schemas.microsoft.com/office/drawing/2014/main" id="{049E74F8-073D-5CE7-FD89-90DB2680572F}"/>
              </a:ext>
            </a:extLst>
          </p:cNvPr>
          <p:cNvSpPr>
            <a:spLocks noGrp="1"/>
          </p:cNvSpPr>
          <p:nvPr>
            <p:ph type="title"/>
          </p:nvPr>
        </p:nvSpPr>
        <p:spPr>
          <a:xfrm>
            <a:off x="968407" y="485977"/>
            <a:ext cx="7717500" cy="572700"/>
          </a:xfrm>
        </p:spPr>
        <p:txBody>
          <a:bodyPr/>
          <a:lstStyle/>
          <a:p>
            <a:r>
              <a:rPr lang="en-US"/>
              <a:t>Mô hình 3D</a:t>
            </a:r>
            <a:endParaRPr lang="vi-VN"/>
          </a:p>
        </p:txBody>
      </p:sp>
      <p:sp>
        <p:nvSpPr>
          <p:cNvPr id="3" name="TextBox 2">
            <a:extLst>
              <a:ext uri="{FF2B5EF4-FFF2-40B4-BE49-F238E27FC236}">
                <a16:creationId xmlns:a16="http://schemas.microsoft.com/office/drawing/2014/main" id="{7617DFDB-45E5-F4A5-B2E1-A713DE990AAF}"/>
              </a:ext>
            </a:extLst>
          </p:cNvPr>
          <p:cNvSpPr txBox="1"/>
          <p:nvPr/>
        </p:nvSpPr>
        <p:spPr>
          <a:xfrm>
            <a:off x="507812" y="1372929"/>
            <a:ext cx="6788750" cy="2260940"/>
          </a:xfrm>
          <a:prstGeom prst="rect">
            <a:avLst/>
          </a:prstGeom>
          <a:noFill/>
        </p:spPr>
        <p:txBody>
          <a:bodyPr wrap="square" rtlCol="0">
            <a:spAutoFit/>
          </a:bodyPr>
          <a:lstStyle/>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Các đối tượng cơ sở :</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	+ Điểm</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	+ Đoạn thẳng</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	+ Mặt đa giác</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a:p>
            <a:pPr marL="723900" algn="just">
              <a:lnSpc>
                <a:spcPct val="107000"/>
              </a:lnSpc>
              <a:spcAft>
                <a:spcPts val="800"/>
              </a:spcAft>
            </a:pPr>
            <a:r>
              <a:rPr lang="en-US" sz="1800">
                <a:effectLst/>
                <a:latin typeface="Times New Roman" panose="02020603050405020304" pitchFamily="18" charset="0"/>
                <a:ea typeface="Arial" panose="020B0604020202020204" pitchFamily="34" charset="0"/>
                <a:cs typeface="Times New Roman" panose="02020603050405020304" pitchFamily="18" charset="0"/>
              </a:rPr>
              <a:t>Các đối tượng phức: Là những đối tượng được tạo ra từ những đối tượng cơ sở.</a:t>
            </a:r>
            <a:endParaRPr lang="vi-VN" sz="180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312121458"/>
      </p:ext>
    </p:extLst>
  </p:cSld>
  <p:clrMapOvr>
    <a:masterClrMapping/>
  </p:clrMapOvr>
</p:sld>
</file>

<file path=ppt/theme/theme1.xml><?xml version="1.0" encoding="utf-8"?>
<a:theme xmlns:a="http://schemas.openxmlformats.org/drawingml/2006/main" name="Creative Writing Workshop by Slidesgo">
  <a:themeElements>
    <a:clrScheme name="Simple Light">
      <a:dk1>
        <a:srgbClr val="031A1D"/>
      </a:dk1>
      <a:lt1>
        <a:srgbClr val="F8F1E8"/>
      </a:lt1>
      <a:dk2>
        <a:srgbClr val="E99A6F"/>
      </a:dk2>
      <a:lt2>
        <a:srgbClr val="073B42"/>
      </a:lt2>
      <a:accent1>
        <a:srgbClr val="239C8D"/>
      </a:accent1>
      <a:accent2>
        <a:srgbClr val="8A8AB2"/>
      </a:accent2>
      <a:accent3>
        <a:srgbClr val="BA9C8F"/>
      </a:accent3>
      <a:accent4>
        <a:srgbClr val="FFFFFF"/>
      </a:accent4>
      <a:accent5>
        <a:srgbClr val="FFFFFF"/>
      </a:accent5>
      <a:accent6>
        <a:srgbClr val="FFFFFF"/>
      </a:accent6>
      <a:hlink>
        <a:srgbClr val="031A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65153f7-e6fa-4164-8663-0c8fda6c61a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ài liệu" ma:contentTypeID="0x01010014824B041C1B9448B13C8CB9F5495299" ma:contentTypeVersion="13" ma:contentTypeDescription="Tạo tài liệu mới." ma:contentTypeScope="" ma:versionID="86f44e88f7cbda76b1e1bd212674fc26">
  <xsd:schema xmlns:xsd="http://www.w3.org/2001/XMLSchema" xmlns:xs="http://www.w3.org/2001/XMLSchema" xmlns:p="http://schemas.microsoft.com/office/2006/metadata/properties" xmlns:ns3="565153f7-e6fa-4164-8663-0c8fda6c61a0" xmlns:ns4="15466472-23e8-46f6-9a02-d1b0101cc19b" targetNamespace="http://schemas.microsoft.com/office/2006/metadata/properties" ma:root="true" ma:fieldsID="bb89f9d296a8e12db573f62ba6dfd41b" ns3:_="" ns4:_="">
    <xsd:import namespace="565153f7-e6fa-4164-8663-0c8fda6c61a0"/>
    <xsd:import namespace="15466472-23e8-46f6-9a02-d1b0101cc19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5153f7-e6fa-4164-8663-0c8fda6c61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5466472-23e8-46f6-9a02-d1b0101cc19b" elementFormDefault="qualified">
    <xsd:import namespace="http://schemas.microsoft.com/office/2006/documentManagement/types"/>
    <xsd:import namespace="http://schemas.microsoft.com/office/infopath/2007/PartnerControls"/>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element name="SharingHintHash" ma:index="19"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B74C-3DA0-44C0-AB98-80E79DB93D02}">
  <ds:schemaRefs>
    <ds:schemaRef ds:uri="http://schemas.openxmlformats.org/package/2006/metadata/core-properties"/>
    <ds:schemaRef ds:uri="http://schemas.microsoft.com/office/infopath/2007/PartnerControls"/>
    <ds:schemaRef ds:uri="565153f7-e6fa-4164-8663-0c8fda6c61a0"/>
    <ds:schemaRef ds:uri="15466472-23e8-46f6-9a02-d1b0101cc19b"/>
    <ds:schemaRef ds:uri="http://www.w3.org/XML/1998/namespace"/>
    <ds:schemaRef ds:uri="http://purl.org/dc/elements/1.1/"/>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5BDC4E4-BDB4-48D2-AD8B-6926D9883F29}">
  <ds:schemaRefs>
    <ds:schemaRef ds:uri="15466472-23e8-46f6-9a02-d1b0101cc19b"/>
    <ds:schemaRef ds:uri="565153f7-e6fa-4164-8663-0c8fda6c61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A53CED5-BB4A-485E-B07E-6DD823B5A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TotalTime>
  <Words>1690</Words>
  <Application>Microsoft Office PowerPoint</Application>
  <PresentationFormat>On-screen Show (16:9)</PresentationFormat>
  <Paragraphs>158</Paragraphs>
  <Slides>38</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Noto Sans</vt:lpstr>
      <vt:lpstr>Times New Roman</vt:lpstr>
      <vt:lpstr>Lexend Deca</vt:lpstr>
      <vt:lpstr>Bebas Neue</vt:lpstr>
      <vt:lpstr>Arya</vt:lpstr>
      <vt:lpstr>Cambria Math</vt:lpstr>
      <vt:lpstr>Arial</vt:lpstr>
      <vt:lpstr>Calibri</vt:lpstr>
      <vt:lpstr>Creative Writing Workshop by Slidesgo</vt:lpstr>
      <vt:lpstr>Seminar  Hình học 3D – Animation </vt:lpstr>
      <vt:lpstr>Nội dung seminar</vt:lpstr>
      <vt:lpstr>Giới thiệu về hình học 3D </vt:lpstr>
      <vt:lpstr>PowerPoint Presentation</vt:lpstr>
      <vt:lpstr>Các hệ tọa độ trong hình học 3D</vt:lpstr>
      <vt:lpstr>Các hệ tọa độ trong hình học 3D</vt:lpstr>
      <vt:lpstr>Các hệ tọa độ trong hình học 3D</vt:lpstr>
      <vt:lpstr>Các hệ tọa độ trong hình học 3d</vt:lpstr>
      <vt:lpstr>Mô hình 3D</vt:lpstr>
      <vt:lpstr>Mô hình 3D</vt:lpstr>
      <vt:lpstr>Giới thiệu:  ANIMATIONS </vt:lpstr>
      <vt:lpstr>Giới thiệu về ANIMATION</vt:lpstr>
      <vt:lpstr>Các phép biến đổi trong đồ họa 3D</vt:lpstr>
      <vt:lpstr>Công thức biến đổi:</vt:lpstr>
      <vt:lpstr>Biến đổi Taper</vt:lpstr>
      <vt:lpstr>Biến đổi Twist</vt:lpstr>
      <vt:lpstr>Biến đổi Bend</vt:lpstr>
      <vt:lpstr>Biến đổi Affine</vt:lpstr>
      <vt:lpstr>Biến đổi Affine</vt:lpstr>
      <vt:lpstr>Phép tịnh tiến</vt:lpstr>
      <vt:lpstr>Phép tỉ lệ</vt:lpstr>
      <vt:lpstr>Phép quay</vt:lpstr>
      <vt:lpstr>Giới thiệu về WebGL</vt:lpstr>
      <vt:lpstr>WebGL là gì?</vt:lpstr>
      <vt:lpstr>Kiến thức cơ bản về WebGL</vt:lpstr>
      <vt:lpstr>Thư viện Threejs</vt:lpstr>
      <vt:lpstr>Thư viện Threejs</vt:lpstr>
      <vt:lpstr>Khởi tạo các đối tượng </vt:lpstr>
      <vt:lpstr>Animation</vt:lpstr>
      <vt:lpstr>Biến đổi Taper</vt:lpstr>
      <vt:lpstr>Biến đổi Twist</vt:lpstr>
      <vt:lpstr>Biến đổi Bend</vt:lpstr>
      <vt:lpstr>Loading 3D models</vt:lpstr>
      <vt:lpstr>Loading 3D models</vt:lpstr>
      <vt:lpstr>Một số thư viện hỗ trợ của ThreeJS</vt:lpstr>
      <vt:lpstr>Chương trình Demo</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Writing Workshop</dc:title>
  <cp:lastModifiedBy>Trương Đăng Nghĩa</cp:lastModifiedBy>
  <cp:revision>3</cp:revision>
  <dcterms:modified xsi:type="dcterms:W3CDTF">2023-06-14T11:37:20Z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0x01010014824B041C1B9448B13C8CB9F5495299</vt:lpwstr>
  </property>
</Properties>
</file>